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removePersonalInfoOnSave="1" saveSubsetFonts="1">
  <p:sldMasterIdLst>
    <p:sldMasterId id="2147483648" r:id="rId2"/>
  </p:sldMasterIdLst>
  <p:notesMasterIdLst>
    <p:notesMasterId r:id="rId3"/>
  </p:notesMasterIdLst>
  <p:handoutMasterIdLst>
    <p:handoutMasterId r:id="rId4"/>
  </p:handoutMasterIdLst>
  <p:sldIdLst>
    <p:sldId id="256" r:id="rId5"/>
    <p:sldId id="266" r:id="rId6"/>
    <p:sldId id="329" r:id="rId7"/>
    <p:sldId id="330" r:id="rId8"/>
    <p:sldId id="280" r:id="rId9"/>
    <p:sldId id="327" r:id="rId10"/>
    <p:sldId id="328" r:id="rId11"/>
    <p:sldId id="281" r:id="rId12"/>
    <p:sldId id="282" r:id="rId13"/>
    <p:sldId id="284" r:id="rId14"/>
    <p:sldId id="285" r:id="rId15"/>
    <p:sldId id="295" r:id="rId16"/>
    <p:sldId id="326" r:id="rId17"/>
    <p:sldId id="334" r:id="rId18"/>
    <p:sldId id="332" r:id="rId19"/>
    <p:sldId id="286" r:id="rId20"/>
    <p:sldId id="287" r:id="rId21"/>
    <p:sldId id="317" r:id="rId22"/>
    <p:sldId id="289" r:id="rId23"/>
    <p:sldId id="290" r:id="rId24"/>
    <p:sldId id="291" r:id="rId25"/>
    <p:sldId id="318" r:id="rId26"/>
    <p:sldId id="333" r:id="rId27"/>
    <p:sldId id="293" r:id="rId28"/>
    <p:sldId id="320" r:id="rId29"/>
    <p:sldId id="322" r:id="rId30"/>
    <p:sldId id="323" r:id="rId31"/>
    <p:sldId id="325" r:id="rId32"/>
    <p:sldId id="324" r:id="rId33"/>
    <p:sldId id="299" r:id="rId34"/>
    <p:sldId id="314" r:id="rId35"/>
    <p:sldId id="305" r:id="rId36"/>
    <p:sldId id="307" r:id="rId37"/>
    <p:sldId id="308" r:id="rId38"/>
    <p:sldId id="331" r:id="rId39"/>
    <p:sldId id="309" r:id="rId40"/>
    <p:sldId id="311" r:id="rId41"/>
  </p:sldIdLst>
  <p:sldSz cx="12192000" cy="6858000"/>
  <p:notesSz cx="7010400" cy="9236075"/>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p="http://schemas.openxmlformats.org/presentationml/2006/main">
  <p:cmAuthor id="1" name="Author" initials="A" lastIdx="0" clrIdx="1"/>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718"/>
  </p:normalViewPr>
  <p:slideViewPr>
    <p:cSldViewPr>
      <p:cViewPr varScale="1">
        <p:scale>
          <a:sx n="105" d="100"/>
          <a:sy n="105" d="100"/>
        </p:scale>
        <p:origin x="120" y="17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6" d="100"/>
          <a:sy n="96" d="100"/>
        </p:scale>
        <p:origin x="2556" y="72"/>
      </p:cViewPr>
      <p:guideLst>
        <p:guide orient="horz" pos="2909"/>
        <p:guide pos="2208"/>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1.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notesMaster" Target="notesMasters/notesMaster1.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slide" Target="slides/slide31.xml" /><Relationship Id="rId36" Type="http://schemas.openxmlformats.org/officeDocument/2006/relationships/slide" Target="slides/slide32.xml" /><Relationship Id="rId37" Type="http://schemas.openxmlformats.org/officeDocument/2006/relationships/slide" Target="slides/slide33.xml" /><Relationship Id="rId38" Type="http://schemas.openxmlformats.org/officeDocument/2006/relationships/slide" Target="slides/slide34.xml" /><Relationship Id="rId39" Type="http://schemas.openxmlformats.org/officeDocument/2006/relationships/slide" Target="slides/slide35.xml" /><Relationship Id="rId4" Type="http://schemas.openxmlformats.org/officeDocument/2006/relationships/handoutMaster" Target="handoutMasters/handoutMaster1.xml" /><Relationship Id="rId40" Type="http://schemas.openxmlformats.org/officeDocument/2006/relationships/slide" Target="slides/slide36.xml" /><Relationship Id="rId41" Type="http://schemas.openxmlformats.org/officeDocument/2006/relationships/slide" Target="slides/slide37.xml" /><Relationship Id="rId42" Type="http://schemas.openxmlformats.org/officeDocument/2006/relationships/tags" Target="tags/tag1.xml" /><Relationship Id="rId43" Type="http://schemas.openxmlformats.org/officeDocument/2006/relationships/presProps" Target="presProps.xml" /><Relationship Id="rId44" Type="http://schemas.openxmlformats.org/officeDocument/2006/relationships/viewProps" Target="viewProps.xml" /><Relationship Id="rId45" Type="http://schemas.openxmlformats.org/officeDocument/2006/relationships/theme" Target="theme/theme1.xml" /><Relationship Id="rId46" Type="http://schemas.openxmlformats.org/officeDocument/2006/relationships/tableStyles" Target="tableStyles.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5" name="Slide Number Placeholder 4"/>
          <p:cNvSpPr>
            <a:spLocks noGrp="1"/>
          </p:cNvSpPr>
          <p:nvPr>
            <p:ph type="sldNum" sz="quarter" idx="3"/>
          </p:nvPr>
        </p:nvSpPr>
        <p:spPr>
          <a:xfrm>
            <a:off x="3970938" y="8772668"/>
            <a:ext cx="3037840" cy="461804"/>
          </a:xfrm>
          <a:prstGeom prst="rect">
            <a:avLst/>
          </a:prstGeom>
        </p:spPr>
        <p:txBody>
          <a:bodyPr vert="horz" lIns="92830" tIns="46415" rIns="92830" bIns="46415" rtlCol="0" anchor="b"/>
          <a:lstStyle>
            <a:lvl1pPr algn="r">
              <a:defRPr sz="1200"/>
            </a:lvl1pPr>
          </a:lstStyle>
          <a:p>
            <a:fld id="{EDDE1981-F17D-4D21-88EF-8CF8673BDAFE}" type="slidenum">
              <a:rPr lang="en-US" smtClean="0"/>
              <a:t>‹#›</a:t>
            </a:fld>
            <a:endParaRPr lang="en-US"/>
          </a:p>
        </p:txBody>
      </p:sp>
      <p:sp>
        <p:nvSpPr>
          <p:cNvPr id="3" name="Rectangle 2"/>
          <p:cNvSpPr/>
          <p:nvPr/>
        </p:nvSpPr>
        <p:spPr>
          <a:xfrm>
            <a:off x="0" y="9020631"/>
            <a:ext cx="4572000" cy="215444"/>
          </a:xfrm>
          <a:prstGeom prst="rect">
            <a:avLst/>
          </a:prstGeom>
        </p:spPr>
        <p:txBody>
          <a:bodyPr>
            <a:spAutoFit/>
          </a:bodyPr>
          <a:lstStyle/>
          <a:p>
            <a:r>
              <a:rPr lang="en-US" sz="800">
                <a:solidFill>
                  <a:schemeClr val="tx1">
                    <a:lumMod val="50000"/>
                    <a:lumOff val="50000"/>
                  </a:schemeClr>
                </a:solidFill>
                <a:effectLst/>
                <a:latin typeface="Arial" panose="020b0604020202020204" pitchFamily="34" charset="0"/>
                <a:ea typeface="Calibri" panose="020f0502020204030204" pitchFamily="34" charset="0"/>
              </a:rPr>
              <a:t>© 2019 Dorsey &amp; Whitney LLP. All rights reserved.  </a:t>
            </a:r>
            <a:endParaRPr lang="en-US" sz="800">
              <a:solidFill>
                <a:schemeClr val="tx1">
                  <a:lumMod val="50000"/>
                  <a:lumOff val="50000"/>
                </a:schemeClr>
              </a:solidFill>
            </a:endParaRPr>
          </a:p>
        </p:txBody>
      </p:sp>
    </p:spTree>
    <p:extLst>
      <p:ext uri="{BB962C8B-B14F-4D97-AF65-F5344CB8AC3E}">
        <p14:creationId xmlns:p14="http://schemas.microsoft.com/office/powerpoint/2010/main" val="3685967426"/>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D1E4F412-DB01-452A-9B41-283966092587}" type="datetimeFigureOut">
              <a:rPr lang="en-US" smtClean="0"/>
              <a:t>10/4/2024</a:t>
            </a:fld>
            <a:endParaRPr lang="en-US"/>
          </a:p>
        </p:txBody>
      </p:sp>
      <p:sp>
        <p:nvSpPr>
          <p:cNvPr id="4" name="Slide Image Placeholder 3"/>
          <p:cNvSpPr>
            <a:spLocks noGrp="1" noRot="1" noChangeAspect="1"/>
          </p:cNvSpPr>
          <p:nvPr>
            <p:ph type="sldImg" idx="2"/>
          </p:nvPr>
        </p:nvSpPr>
        <p:spPr>
          <a:xfrm>
            <a:off x="427038" y="692150"/>
            <a:ext cx="6156325" cy="3463925"/>
          </a:xfrm>
          <a:prstGeom prst="rect">
            <a:avLst/>
          </a:prstGeom>
          <a:noFill/>
          <a:ln w="12700">
            <a:solidFill>
              <a:prstClr val="black"/>
            </a:solidFill>
          </a:ln>
        </p:spPr>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5296CCD0-0D71-4109-8148-7F5B19F25CE1}" type="slidenum">
              <a:rPr lang="en-US" smtClean="0"/>
              <a:t>‹#›</a:t>
            </a:fld>
            <a:endParaRPr lang="en-US"/>
          </a:p>
        </p:txBody>
      </p:sp>
    </p:spTree>
    <p:extLst>
      <p:ext uri="{BB962C8B-B14F-4D97-AF65-F5344CB8AC3E}">
        <p14:creationId xmlns:p14="http://schemas.microsoft.com/office/powerpoint/2010/main" val="3129202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96CCD0-0D71-4109-8148-7F5B19F25CE1}" type="slidenum">
              <a:rPr lang="en-US" smtClean="0"/>
              <a:t>1</a:t>
            </a:fld>
            <a:endParaRPr lang="en-US"/>
          </a:p>
        </p:txBody>
      </p:sp>
    </p:spTree>
    <p:extLst>
      <p:ext uri="{BB962C8B-B14F-4D97-AF65-F5344CB8AC3E}">
        <p14:creationId xmlns:p14="http://schemas.microsoft.com/office/powerpoint/2010/main" val="198382941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96CCD0-0D71-4109-8148-7F5B19F25CE1}" type="slidenum">
              <a:rPr lang="en-US" smtClean="0"/>
              <a:t>10</a:t>
            </a:fld>
            <a:endParaRPr lang="en-US"/>
          </a:p>
        </p:txBody>
      </p:sp>
    </p:spTree>
    <p:extLst>
      <p:ext uri="{BB962C8B-B14F-4D97-AF65-F5344CB8AC3E}">
        <p14:creationId xmlns:p14="http://schemas.microsoft.com/office/powerpoint/2010/main" val="1811396533"/>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96CCD0-0D71-4109-8148-7F5B19F25CE1}" type="slidenum">
              <a:rPr lang="en-US" smtClean="0"/>
              <a:t>11</a:t>
            </a:fld>
            <a:endParaRPr lang="en-US"/>
          </a:p>
        </p:txBody>
      </p:sp>
    </p:spTree>
    <p:extLst>
      <p:ext uri="{BB962C8B-B14F-4D97-AF65-F5344CB8AC3E}">
        <p14:creationId xmlns:p14="http://schemas.microsoft.com/office/powerpoint/2010/main" val="200386891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96CCD0-0D71-4109-8148-7F5B19F25CE1}" type="slidenum">
              <a:rPr lang="en-US" smtClean="0"/>
              <a:t>12</a:t>
            </a:fld>
            <a:endParaRPr lang="en-US"/>
          </a:p>
        </p:txBody>
      </p:sp>
    </p:spTree>
    <p:extLst>
      <p:ext uri="{BB962C8B-B14F-4D97-AF65-F5344CB8AC3E}">
        <p14:creationId xmlns:p14="http://schemas.microsoft.com/office/powerpoint/2010/main" val="2871148839"/>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96CCD0-0D71-4109-8148-7F5B19F25CE1}" type="slidenum">
              <a:rPr lang="en-US" smtClean="0"/>
              <a:t>13</a:t>
            </a:fld>
            <a:endParaRPr lang="en-US"/>
          </a:p>
        </p:txBody>
      </p:sp>
    </p:spTree>
    <p:extLst>
      <p:ext uri="{BB962C8B-B14F-4D97-AF65-F5344CB8AC3E}">
        <p14:creationId xmlns:p14="http://schemas.microsoft.com/office/powerpoint/2010/main" val="77743124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96CCD0-0D71-4109-8148-7F5B19F25CE1}" type="slidenum">
              <a:rPr lang="en-US" smtClean="0"/>
              <a:t>14</a:t>
            </a:fld>
            <a:endParaRPr lang="en-US"/>
          </a:p>
        </p:txBody>
      </p:sp>
    </p:spTree>
    <p:extLst>
      <p:ext uri="{BB962C8B-B14F-4D97-AF65-F5344CB8AC3E}">
        <p14:creationId xmlns:p14="http://schemas.microsoft.com/office/powerpoint/2010/main" val="147726772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96CCD0-0D71-4109-8148-7F5B19F25CE1}" type="slidenum">
              <a:rPr lang="en-US" smtClean="0"/>
              <a:t>15</a:t>
            </a:fld>
            <a:endParaRPr lang="en-US"/>
          </a:p>
        </p:txBody>
      </p:sp>
    </p:spTree>
    <p:extLst>
      <p:ext uri="{BB962C8B-B14F-4D97-AF65-F5344CB8AC3E}">
        <p14:creationId xmlns:p14="http://schemas.microsoft.com/office/powerpoint/2010/main" val="3336180267"/>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96CCD0-0D71-4109-8148-7F5B19F25CE1}" type="slidenum">
              <a:rPr lang="en-US" smtClean="0"/>
              <a:t>16</a:t>
            </a:fld>
            <a:endParaRPr lang="en-US"/>
          </a:p>
        </p:txBody>
      </p:sp>
    </p:spTree>
    <p:extLst>
      <p:ext uri="{BB962C8B-B14F-4D97-AF65-F5344CB8AC3E}">
        <p14:creationId xmlns:p14="http://schemas.microsoft.com/office/powerpoint/2010/main" val="2641810956"/>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96CCD0-0D71-4109-8148-7F5B19F25CE1}" type="slidenum">
              <a:rPr lang="en-US" smtClean="0"/>
              <a:t>17</a:t>
            </a:fld>
            <a:endParaRPr lang="en-US"/>
          </a:p>
        </p:txBody>
      </p:sp>
    </p:spTree>
    <p:extLst>
      <p:ext uri="{BB962C8B-B14F-4D97-AF65-F5344CB8AC3E}">
        <p14:creationId xmlns:p14="http://schemas.microsoft.com/office/powerpoint/2010/main" val="72732576"/>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96CCD0-0D71-4109-8148-7F5B19F25CE1}" type="slidenum">
              <a:rPr lang="en-US" smtClean="0"/>
              <a:t>18</a:t>
            </a:fld>
            <a:endParaRPr lang="en-US"/>
          </a:p>
        </p:txBody>
      </p:sp>
    </p:spTree>
    <p:extLst>
      <p:ext uri="{BB962C8B-B14F-4D97-AF65-F5344CB8AC3E}">
        <p14:creationId xmlns:p14="http://schemas.microsoft.com/office/powerpoint/2010/main" val="35643040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96CCD0-0D71-4109-8148-7F5B19F25CE1}" type="slidenum">
              <a:rPr lang="en-US" smtClean="0"/>
              <a:t>19</a:t>
            </a:fld>
            <a:endParaRPr lang="en-US"/>
          </a:p>
        </p:txBody>
      </p:sp>
    </p:spTree>
    <p:extLst>
      <p:ext uri="{BB962C8B-B14F-4D97-AF65-F5344CB8AC3E}">
        <p14:creationId xmlns:p14="http://schemas.microsoft.com/office/powerpoint/2010/main" val="343723575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96CCD0-0D71-4109-8148-7F5B19F25CE1}" type="slidenum">
              <a:rPr lang="en-US" smtClean="0"/>
              <a:t>2</a:t>
            </a:fld>
            <a:endParaRPr lang="en-US"/>
          </a:p>
        </p:txBody>
      </p:sp>
    </p:spTree>
    <p:extLst>
      <p:ext uri="{BB962C8B-B14F-4D97-AF65-F5344CB8AC3E}">
        <p14:creationId xmlns:p14="http://schemas.microsoft.com/office/powerpoint/2010/main" val="3749611344"/>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96CCD0-0D71-4109-8148-7F5B19F25CE1}" type="slidenum">
              <a:rPr lang="en-US" smtClean="0"/>
              <a:t>20</a:t>
            </a:fld>
            <a:endParaRPr lang="en-US"/>
          </a:p>
        </p:txBody>
      </p:sp>
    </p:spTree>
    <p:extLst>
      <p:ext uri="{BB962C8B-B14F-4D97-AF65-F5344CB8AC3E}">
        <p14:creationId xmlns:p14="http://schemas.microsoft.com/office/powerpoint/2010/main" val="4278909056"/>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96CCD0-0D71-4109-8148-7F5B19F25CE1}" type="slidenum">
              <a:rPr lang="en-US" smtClean="0"/>
              <a:t>21</a:t>
            </a:fld>
            <a:endParaRPr lang="en-US"/>
          </a:p>
        </p:txBody>
      </p:sp>
    </p:spTree>
    <p:extLst>
      <p:ext uri="{BB962C8B-B14F-4D97-AF65-F5344CB8AC3E}">
        <p14:creationId xmlns:p14="http://schemas.microsoft.com/office/powerpoint/2010/main" val="2148460068"/>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96CCD0-0D71-4109-8148-7F5B19F25CE1}" type="slidenum">
              <a:rPr lang="en-US" smtClean="0"/>
              <a:t>22</a:t>
            </a:fld>
            <a:endParaRPr lang="en-US"/>
          </a:p>
        </p:txBody>
      </p:sp>
    </p:spTree>
    <p:extLst>
      <p:ext uri="{BB962C8B-B14F-4D97-AF65-F5344CB8AC3E}">
        <p14:creationId xmlns:p14="http://schemas.microsoft.com/office/powerpoint/2010/main" val="4181319666"/>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96CCD0-0D71-4109-8148-7F5B19F25CE1}" type="slidenum">
              <a:rPr lang="en-US" smtClean="0"/>
              <a:t>23</a:t>
            </a:fld>
            <a:endParaRPr lang="en-US"/>
          </a:p>
        </p:txBody>
      </p:sp>
    </p:spTree>
    <p:extLst>
      <p:ext uri="{BB962C8B-B14F-4D97-AF65-F5344CB8AC3E}">
        <p14:creationId xmlns:p14="http://schemas.microsoft.com/office/powerpoint/2010/main" val="3079739753"/>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96CCD0-0D71-4109-8148-7F5B19F25CE1}" type="slidenum">
              <a:rPr lang="en-US" smtClean="0"/>
              <a:t>24</a:t>
            </a:fld>
            <a:endParaRPr lang="en-US"/>
          </a:p>
        </p:txBody>
      </p:sp>
    </p:spTree>
    <p:extLst>
      <p:ext uri="{BB962C8B-B14F-4D97-AF65-F5344CB8AC3E}">
        <p14:creationId xmlns:p14="http://schemas.microsoft.com/office/powerpoint/2010/main" val="3845149927"/>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96CCD0-0D71-4109-8148-7F5B19F25CE1}" type="slidenum">
              <a:rPr lang="en-US" smtClean="0"/>
              <a:t>25</a:t>
            </a:fld>
            <a:endParaRPr lang="en-US"/>
          </a:p>
        </p:txBody>
      </p:sp>
    </p:spTree>
    <p:extLst>
      <p:ext uri="{BB962C8B-B14F-4D97-AF65-F5344CB8AC3E}">
        <p14:creationId xmlns:p14="http://schemas.microsoft.com/office/powerpoint/2010/main" val="1828332693"/>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96CCD0-0D71-4109-8148-7F5B19F25CE1}" type="slidenum">
              <a:rPr lang="en-US" smtClean="0"/>
              <a:t>26</a:t>
            </a:fld>
            <a:endParaRPr lang="en-US"/>
          </a:p>
        </p:txBody>
      </p:sp>
    </p:spTree>
    <p:extLst>
      <p:ext uri="{BB962C8B-B14F-4D97-AF65-F5344CB8AC3E}">
        <p14:creationId xmlns:p14="http://schemas.microsoft.com/office/powerpoint/2010/main" val="2577705211"/>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96CCD0-0D71-4109-8148-7F5B19F25CE1}" type="slidenum">
              <a:rPr lang="en-US" smtClean="0"/>
              <a:t>27</a:t>
            </a:fld>
            <a:endParaRPr lang="en-US"/>
          </a:p>
        </p:txBody>
      </p:sp>
    </p:spTree>
    <p:extLst>
      <p:ext uri="{BB962C8B-B14F-4D97-AF65-F5344CB8AC3E}">
        <p14:creationId xmlns:p14="http://schemas.microsoft.com/office/powerpoint/2010/main" val="149611237"/>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96CCD0-0D71-4109-8148-7F5B19F25CE1}" type="slidenum">
              <a:rPr lang="en-US" smtClean="0"/>
              <a:t>28</a:t>
            </a:fld>
            <a:endParaRPr lang="en-US"/>
          </a:p>
        </p:txBody>
      </p:sp>
    </p:spTree>
    <p:extLst>
      <p:ext uri="{BB962C8B-B14F-4D97-AF65-F5344CB8AC3E}">
        <p14:creationId xmlns:p14="http://schemas.microsoft.com/office/powerpoint/2010/main" val="2046700105"/>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96CCD0-0D71-4109-8148-7F5B19F25CE1}" type="slidenum">
              <a:rPr lang="en-US" smtClean="0"/>
              <a:t>29</a:t>
            </a:fld>
            <a:endParaRPr lang="en-US"/>
          </a:p>
        </p:txBody>
      </p:sp>
    </p:spTree>
    <p:extLst>
      <p:ext uri="{BB962C8B-B14F-4D97-AF65-F5344CB8AC3E}">
        <p14:creationId xmlns:p14="http://schemas.microsoft.com/office/powerpoint/2010/main" val="337673760"/>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96CCD0-0D71-4109-8148-7F5B19F25CE1}" type="slidenum">
              <a:rPr lang="en-US" smtClean="0"/>
              <a:t>3</a:t>
            </a:fld>
            <a:endParaRPr lang="en-US"/>
          </a:p>
        </p:txBody>
      </p:sp>
    </p:spTree>
    <p:extLst>
      <p:ext uri="{BB962C8B-B14F-4D97-AF65-F5344CB8AC3E}">
        <p14:creationId xmlns:p14="http://schemas.microsoft.com/office/powerpoint/2010/main" val="2214721963"/>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96CCD0-0D71-4109-8148-7F5B19F25CE1}" type="slidenum">
              <a:rPr lang="en-US" smtClean="0"/>
              <a:t>30</a:t>
            </a:fld>
            <a:endParaRPr lang="en-US"/>
          </a:p>
        </p:txBody>
      </p:sp>
    </p:spTree>
    <p:extLst>
      <p:ext uri="{BB962C8B-B14F-4D97-AF65-F5344CB8AC3E}">
        <p14:creationId xmlns:p14="http://schemas.microsoft.com/office/powerpoint/2010/main" val="1347020375"/>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96CCD0-0D71-4109-8148-7F5B19F25CE1}" type="slidenum">
              <a:rPr lang="en-US" smtClean="0"/>
              <a:t>31</a:t>
            </a:fld>
            <a:endParaRPr lang="en-US"/>
          </a:p>
        </p:txBody>
      </p:sp>
    </p:spTree>
    <p:extLst>
      <p:ext uri="{BB962C8B-B14F-4D97-AF65-F5344CB8AC3E}">
        <p14:creationId xmlns:p14="http://schemas.microsoft.com/office/powerpoint/2010/main" val="3712117108"/>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96CCD0-0D71-4109-8148-7F5B19F25CE1}" type="slidenum">
              <a:rPr lang="en-US" smtClean="0"/>
              <a:t>32</a:t>
            </a:fld>
            <a:endParaRPr lang="en-US"/>
          </a:p>
        </p:txBody>
      </p:sp>
    </p:spTree>
    <p:extLst>
      <p:ext uri="{BB962C8B-B14F-4D97-AF65-F5344CB8AC3E}">
        <p14:creationId xmlns:p14="http://schemas.microsoft.com/office/powerpoint/2010/main" val="3738063020"/>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96CCD0-0D71-4109-8148-7F5B19F25CE1}" type="slidenum">
              <a:rPr lang="en-US" smtClean="0"/>
              <a:t>33</a:t>
            </a:fld>
            <a:endParaRPr lang="en-US"/>
          </a:p>
        </p:txBody>
      </p:sp>
    </p:spTree>
    <p:extLst>
      <p:ext uri="{BB962C8B-B14F-4D97-AF65-F5344CB8AC3E}">
        <p14:creationId xmlns:p14="http://schemas.microsoft.com/office/powerpoint/2010/main" val="3167013514"/>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96CCD0-0D71-4109-8148-7F5B19F25CE1}" type="slidenum">
              <a:rPr lang="en-US" smtClean="0"/>
              <a:t>34</a:t>
            </a:fld>
            <a:endParaRPr lang="en-US"/>
          </a:p>
        </p:txBody>
      </p:sp>
    </p:spTree>
    <p:extLst>
      <p:ext uri="{BB962C8B-B14F-4D97-AF65-F5344CB8AC3E}">
        <p14:creationId xmlns:p14="http://schemas.microsoft.com/office/powerpoint/2010/main" val="709367547"/>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96CCD0-0D71-4109-8148-7F5B19F25CE1}" type="slidenum">
              <a:rPr lang="en-US" smtClean="0"/>
              <a:t>35</a:t>
            </a:fld>
            <a:endParaRPr lang="en-US"/>
          </a:p>
        </p:txBody>
      </p:sp>
    </p:spTree>
    <p:extLst>
      <p:ext uri="{BB962C8B-B14F-4D97-AF65-F5344CB8AC3E}">
        <p14:creationId xmlns:p14="http://schemas.microsoft.com/office/powerpoint/2010/main" val="2274003295"/>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96CCD0-0D71-4109-8148-7F5B19F25CE1}" type="slidenum">
              <a:rPr lang="en-US" smtClean="0"/>
              <a:t>36</a:t>
            </a:fld>
            <a:endParaRPr lang="en-US"/>
          </a:p>
        </p:txBody>
      </p:sp>
    </p:spTree>
    <p:extLst>
      <p:ext uri="{BB962C8B-B14F-4D97-AF65-F5344CB8AC3E}">
        <p14:creationId xmlns:p14="http://schemas.microsoft.com/office/powerpoint/2010/main" val="3314557478"/>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96CCD0-0D71-4109-8148-7F5B19F25CE1}" type="slidenum">
              <a:rPr lang="en-US" smtClean="0"/>
              <a:t>37</a:t>
            </a:fld>
            <a:endParaRPr lang="en-US"/>
          </a:p>
        </p:txBody>
      </p:sp>
    </p:spTree>
    <p:extLst>
      <p:ext uri="{BB962C8B-B14F-4D97-AF65-F5344CB8AC3E}">
        <p14:creationId xmlns:p14="http://schemas.microsoft.com/office/powerpoint/2010/main" val="376457784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96CCD0-0D71-4109-8148-7F5B19F25CE1}" type="slidenum">
              <a:rPr lang="en-US" smtClean="0"/>
              <a:t>4</a:t>
            </a:fld>
            <a:endParaRPr lang="en-US"/>
          </a:p>
        </p:txBody>
      </p:sp>
    </p:spTree>
    <p:extLst>
      <p:ext uri="{BB962C8B-B14F-4D97-AF65-F5344CB8AC3E}">
        <p14:creationId xmlns:p14="http://schemas.microsoft.com/office/powerpoint/2010/main" val="7046923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96CCD0-0D71-4109-8148-7F5B19F25CE1}" type="slidenum">
              <a:rPr lang="en-US" smtClean="0"/>
              <a:t>5</a:t>
            </a:fld>
            <a:endParaRPr lang="en-US"/>
          </a:p>
        </p:txBody>
      </p:sp>
    </p:spTree>
    <p:extLst>
      <p:ext uri="{BB962C8B-B14F-4D97-AF65-F5344CB8AC3E}">
        <p14:creationId xmlns:p14="http://schemas.microsoft.com/office/powerpoint/2010/main" val="1097130795"/>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96CCD0-0D71-4109-8148-7F5B19F25CE1}" type="slidenum">
              <a:rPr lang="en-US" smtClean="0"/>
              <a:t>6</a:t>
            </a:fld>
            <a:endParaRPr lang="en-US"/>
          </a:p>
        </p:txBody>
      </p:sp>
    </p:spTree>
    <p:extLst>
      <p:ext uri="{BB962C8B-B14F-4D97-AF65-F5344CB8AC3E}">
        <p14:creationId xmlns:p14="http://schemas.microsoft.com/office/powerpoint/2010/main" val="722402406"/>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96CCD0-0D71-4109-8148-7F5B19F25CE1}" type="slidenum">
              <a:rPr lang="en-US" smtClean="0"/>
              <a:t>7</a:t>
            </a:fld>
            <a:endParaRPr lang="en-US"/>
          </a:p>
        </p:txBody>
      </p:sp>
    </p:spTree>
    <p:extLst>
      <p:ext uri="{BB962C8B-B14F-4D97-AF65-F5344CB8AC3E}">
        <p14:creationId xmlns:p14="http://schemas.microsoft.com/office/powerpoint/2010/main" val="257702404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96CCD0-0D71-4109-8148-7F5B19F25CE1}" type="slidenum">
              <a:rPr lang="en-US" smtClean="0"/>
              <a:t>8</a:t>
            </a:fld>
            <a:endParaRPr lang="en-US"/>
          </a:p>
        </p:txBody>
      </p:sp>
    </p:spTree>
    <p:extLst>
      <p:ext uri="{BB962C8B-B14F-4D97-AF65-F5344CB8AC3E}">
        <p14:creationId xmlns:p14="http://schemas.microsoft.com/office/powerpoint/2010/main" val="421615923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96CCD0-0D71-4109-8148-7F5B19F25CE1}" type="slidenum">
              <a:rPr lang="en-US" smtClean="0"/>
              <a:t>9</a:t>
            </a:fld>
            <a:endParaRPr lang="en-US"/>
          </a:p>
        </p:txBody>
      </p:sp>
    </p:spTree>
    <p:extLst>
      <p:ext uri="{BB962C8B-B14F-4D97-AF65-F5344CB8AC3E}">
        <p14:creationId xmlns:p14="http://schemas.microsoft.com/office/powerpoint/2010/main" val="2598265963"/>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jpeg" /><Relationship Id="rId3"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_slide">
    <p:spTree>
      <p:nvGrpSpPr>
        <p:cNvPr id="1" name=""/>
        <p:cNvGrpSpPr/>
        <p:nvPr/>
      </p:nvGrpSpPr>
      <p:grpSpPr>
        <a:xfrm>
          <a:off x="0" y="0"/>
          <a:ext cx="0" cy="0"/>
        </a:xfrm>
      </p:grpSpPr>
      <p:sp>
        <p:nvSpPr>
          <p:cNvPr id="13" name="Rectangle 12">
            <a:extLst>
              <a:ext uri="{FF2B5EF4-FFF2-40B4-BE49-F238E27FC236}">
                <a16:creationId xmlns:a16="http://schemas.microsoft.com/office/drawing/2014/main" id="{939B5CD1-42FE-EE3F-2504-856155DB5BA3}"/>
              </a:ext>
            </a:extLst>
          </p:cNvPr>
          <p:cNvSpPr/>
          <p:nvPr userDrawn="1"/>
        </p:nvSpPr>
        <p:spPr>
          <a:xfrm>
            <a:off x="-76200" y="-76200"/>
            <a:ext cx="2133600" cy="7162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AB4392E-0A39-671C-2C6A-A15D687F3475}"/>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741032" y="-1"/>
            <a:ext cx="10480127" cy="6973619"/>
          </a:xfrm>
          <a:prstGeom prst="rect">
            <a:avLst/>
          </a:prstGeom>
        </p:spPr>
      </p:pic>
      <p:sp>
        <p:nvSpPr>
          <p:cNvPr id="5" name="Title 1">
            <a:extLst>
              <a:ext uri="{FF2B5EF4-FFF2-40B4-BE49-F238E27FC236}">
                <a16:creationId xmlns:a16="http://schemas.microsoft.com/office/drawing/2014/main" id="{516A7C91-CE3F-E4AA-35D8-113D031B01F7}"/>
              </a:ext>
            </a:extLst>
          </p:cNvPr>
          <p:cNvSpPr>
            <a:spLocks noGrp="1"/>
          </p:cNvSpPr>
          <p:nvPr>
            <p:ph type="ctrTitle"/>
          </p:nvPr>
        </p:nvSpPr>
        <p:spPr>
          <a:xfrm>
            <a:off x="533400" y="1752600"/>
            <a:ext cx="10363200" cy="1171011"/>
          </a:xfrm>
        </p:spPr>
        <p:txBody>
          <a:bodyPr/>
          <a:lstStyle>
            <a:lvl1pPr algn="l">
              <a:defRPr>
                <a:solidFill>
                  <a:schemeClr val="tx1"/>
                </a:solidFill>
              </a:defRPr>
            </a:lvl1pPr>
          </a:lstStyle>
          <a:p>
            <a:r>
              <a:rPr lang="en-US"/>
              <a:t>Click to edit Master title style</a:t>
            </a:r>
          </a:p>
        </p:txBody>
      </p:sp>
      <p:sp>
        <p:nvSpPr>
          <p:cNvPr id="11" name="Subtitle 2">
            <a:extLst>
              <a:ext uri="{FF2B5EF4-FFF2-40B4-BE49-F238E27FC236}">
                <a16:creationId xmlns:a16="http://schemas.microsoft.com/office/drawing/2014/main" id="{2BB94D1E-D10F-3941-6C27-55EE9F098BED}"/>
              </a:ext>
            </a:extLst>
          </p:cNvPr>
          <p:cNvSpPr>
            <a:spLocks noGrp="1"/>
          </p:cNvSpPr>
          <p:nvPr>
            <p:ph type="subTitle" idx="1"/>
          </p:nvPr>
        </p:nvSpPr>
        <p:spPr>
          <a:xfrm>
            <a:off x="533400" y="2889733"/>
            <a:ext cx="8534400" cy="1983180"/>
          </a:xfrm>
        </p:spPr>
        <p:txBody>
          <a:bodyPr/>
          <a:lstStyle>
            <a:lvl1pPr marL="0" indent="0" algn="l">
              <a:buNone/>
              <a:defRPr b="0" baseline="0">
                <a:solidFill>
                  <a:schemeClr val="tx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a:p>
            <a:br>
              <a:rPr lang="en-US"/>
            </a:br>
            <a:r>
              <a:rPr lang="en-US"/>
              <a:t>Click to edit Master subtitle style</a:t>
            </a:r>
          </a:p>
        </p:txBody>
      </p:sp>
      <p:pic>
        <p:nvPicPr>
          <p:cNvPr id="12" name="Picture 11">
            <a:extLst>
              <a:ext uri="{FF2B5EF4-FFF2-40B4-BE49-F238E27FC236}">
                <a16:creationId xmlns:a16="http://schemas.microsoft.com/office/drawing/2014/main" id="{32E92CD3-CF64-A363-D90D-BB3CF6C4C2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4664" y="727998"/>
            <a:ext cx="2232700" cy="410087"/>
          </a:xfrm>
          <a:prstGeom prst="rect">
            <a:avLst/>
          </a:prstGeom>
        </p:spPr>
      </p:pic>
    </p:spTree>
    <p:extLst>
      <p:ext uri="{BB962C8B-B14F-4D97-AF65-F5344CB8AC3E}">
        <p14:creationId xmlns:p14="http://schemas.microsoft.com/office/powerpoint/2010/main" val="2452681855"/>
      </p:ext>
    </p:extLst>
  </p:cSld>
  <p:clrMapOvr>
    <a:masterClrMapping/>
  </p:clrMapOvr>
  <p:transition/>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section_title">
    <p:spTree>
      <p:nvGrpSpPr>
        <p:cNvPr id="1" name=""/>
        <p:cNvGrpSpPr/>
        <p:nvPr/>
      </p:nvGrpSpPr>
      <p:grpSpPr>
        <a:xfrm>
          <a:off x="0" y="0"/>
          <a:ext cx="0" cy="0"/>
        </a:xfrm>
      </p:grpSpPr>
      <p:sp>
        <p:nvSpPr>
          <p:cNvPr id="2" name="Title 1"/>
          <p:cNvSpPr>
            <a:spLocks noGrp="1"/>
          </p:cNvSpPr>
          <p:nvPr>
            <p:ph type="ctrTitle"/>
          </p:nvPr>
        </p:nvSpPr>
        <p:spPr>
          <a:xfrm>
            <a:off x="914400" y="1600200"/>
            <a:ext cx="10363200" cy="1214896"/>
          </a:xfrm>
        </p:spPr>
        <p:txBody>
          <a:bodyPr/>
          <a:lstStyle>
            <a:lvl1pPr algn="l">
              <a:defRPr>
                <a:solidFill>
                  <a:srgbClr val="00B0F0"/>
                </a:solidFill>
              </a:defRPr>
            </a:lvl1pPr>
          </a:lstStyle>
          <a:p>
            <a:r>
              <a:rPr lang="en-US"/>
              <a:t>Click to edit Master title style</a:t>
            </a:r>
          </a:p>
        </p:txBody>
      </p:sp>
      <p:sp>
        <p:nvSpPr>
          <p:cNvPr id="3" name="Subtitle 2"/>
          <p:cNvSpPr>
            <a:spLocks noGrp="1"/>
          </p:cNvSpPr>
          <p:nvPr>
            <p:ph type="subTitle" idx="1"/>
          </p:nvPr>
        </p:nvSpPr>
        <p:spPr>
          <a:xfrm>
            <a:off x="914400" y="3228411"/>
            <a:ext cx="8534400" cy="1752600"/>
          </a:xfrm>
        </p:spPr>
        <p:txBody>
          <a:bodyPr/>
          <a:lstStyle>
            <a:lvl1pPr marL="0" indent="0" algn="l">
              <a:buNone/>
              <a:defRPr>
                <a:solidFill>
                  <a:schemeClr val="tx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Tree>
    <p:extLst>
      <p:ext uri="{BB962C8B-B14F-4D97-AF65-F5344CB8AC3E}">
        <p14:creationId xmlns:p14="http://schemas.microsoft.com/office/powerpoint/2010/main" val="1965145590"/>
      </p:ext>
    </p:extLst>
  </p:cSld>
  <p:clrMapOvr>
    <a:masterClrMapping/>
  </p:clrMapOvr>
  <p:transition/>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a:xfrm>
            <a:off x="609600" y="228600"/>
            <a:ext cx="10972800" cy="944628"/>
          </a:xfrm>
        </p:spPr>
        <p:txBody>
          <a:bodyPr>
            <a:normAutofit/>
          </a:bodyPr>
          <a:lstStyle>
            <a:lvl1pPr>
              <a:defRPr sz="3600"/>
            </a:lvl1pPr>
          </a:lstStyle>
          <a:p>
            <a:r>
              <a:rPr lang="en-US"/>
              <a:t>Click to edit Master title style</a:t>
            </a:r>
            <a:endParaRPr lang="en-US"/>
          </a:p>
        </p:txBody>
      </p:sp>
      <p:sp>
        <p:nvSpPr>
          <p:cNvPr id="3" name="Content Placeholder 2"/>
          <p:cNvSpPr>
            <a:spLocks noGrp="1"/>
          </p:cNvSpPr>
          <p:nvPr>
            <p:ph idx="1"/>
          </p:nvPr>
        </p:nvSpPr>
        <p:spPr>
          <a:xfrm>
            <a:off x="609600" y="1371601"/>
            <a:ext cx="10972800" cy="4754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Tree>
    <p:extLst>
      <p:ext uri="{BB962C8B-B14F-4D97-AF65-F5344CB8AC3E}">
        <p14:creationId xmlns:p14="http://schemas.microsoft.com/office/powerpoint/2010/main" val="1419341937"/>
      </p:ext>
    </p:extLst>
  </p:cSld>
  <p:clrMapOvr>
    <a:masterClrMapping/>
  </p:clrMapOvr>
  <p:transition/>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960332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_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3208444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Tree>
    <p:extLst>
      <p:ext uri="{BB962C8B-B14F-4D97-AF65-F5344CB8AC3E}">
        <p14:creationId xmlns:p14="http://schemas.microsoft.com/office/powerpoint/2010/main" val="381349666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Map">
    <p:spTree>
      <p:nvGrpSpPr>
        <p:cNvPr id="1" name=""/>
        <p:cNvGrpSpPr/>
        <p:nvPr/>
      </p:nvGrpSpPr>
      <p:grpSpPr>
        <a:xfrm>
          <a:off x="0" y="0"/>
          <a:ext cx="0" cy="0"/>
        </a:xfrm>
      </p:grpSpPr>
      <p:sp>
        <p:nvSpPr>
          <p:cNvPr id="6" name="Text Placeholder 2"/>
          <p:cNvSpPr>
            <a:spLocks noGrp="1"/>
          </p:cNvSpPr>
          <p:nvPr>
            <p:ph type="body" sz="quarter" idx="10"/>
          </p:nvPr>
        </p:nvSpPr>
        <p:spPr>
          <a:xfrm>
            <a:off x="508001" y="228600"/>
            <a:ext cx="10902948" cy="498598"/>
          </a:xfrm>
          <a:prstGeom prst="rect">
            <a:avLst/>
          </a:prstGeom>
        </p:spPr>
        <p:txBody>
          <a:bodyPr vert="horz" wrap="square" lIns="0" tIns="0" rIns="0" bIns="0">
            <a:spAutoFit/>
          </a:bodyPr>
          <a:lstStyle>
            <a:lvl1pPr marL="0" indent="0">
              <a:buNone/>
              <a:defRPr sz="3600" baseline="0">
                <a:solidFill>
                  <a:schemeClr val="accent1"/>
                </a:solidFill>
                <a:latin typeface="Corbel" panose="020b0503020204020204" pitchFamily="34" charset="0"/>
                <a:cs typeface="Arial"/>
              </a:defRPr>
            </a:lvl1pPr>
          </a:lstStyle>
          <a:p>
            <a:pPr lvl="0"/>
            <a:r>
              <a:rPr lang="en-US"/>
              <a:t>Edit Master text styles</a:t>
            </a:r>
          </a:p>
        </p:txBody>
      </p:sp>
      <p:pic>
        <p:nvPicPr>
          <p:cNvPr id="47" name="Picture 46"/>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487414" y="896107"/>
            <a:ext cx="9217171" cy="5065786"/>
          </a:xfrm>
          <a:prstGeom prst="rect">
            <a:avLst/>
          </a:prstGeom>
        </p:spPr>
      </p:pic>
    </p:spTree>
    <p:extLst>
      <p:ext uri="{BB962C8B-B14F-4D97-AF65-F5344CB8AC3E}">
        <p14:creationId xmlns:p14="http://schemas.microsoft.com/office/powerpoint/2010/main" val="157556611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hart">
    <p:bg>
      <p:bgRef idx="1001">
        <a:schemeClr val="bg1"/>
      </p:bgRef>
    </p:bg>
    <p:spTree>
      <p:nvGrpSpPr>
        <p:cNvPr id="1" name=""/>
        <p:cNvGrpSpPr/>
        <p:nvPr/>
      </p:nvGrpSpPr>
      <p:grpSpPr>
        <a:xfrm>
          <a:off x="0" y="0"/>
          <a:ext cx="0" cy="0"/>
        </a:xfrm>
      </p:grpSpPr>
      <p:sp>
        <p:nvSpPr>
          <p:cNvPr id="35" name="Text Placeholder 2"/>
          <p:cNvSpPr>
            <a:spLocks noGrp="1"/>
          </p:cNvSpPr>
          <p:nvPr>
            <p:ph type="body" sz="quarter" idx="10"/>
          </p:nvPr>
        </p:nvSpPr>
        <p:spPr>
          <a:xfrm>
            <a:off x="632885" y="473690"/>
            <a:ext cx="10902948" cy="498598"/>
          </a:xfrm>
          <a:prstGeom prst="rect">
            <a:avLst/>
          </a:prstGeom>
        </p:spPr>
        <p:txBody>
          <a:bodyPr vert="horz" wrap="square" lIns="0" tIns="0" rIns="0" bIns="0">
            <a:spAutoFit/>
          </a:bodyPr>
          <a:lstStyle>
            <a:lvl1pPr marL="0" indent="0">
              <a:buNone/>
              <a:defRPr sz="3600" baseline="0">
                <a:solidFill>
                  <a:schemeClr val="accent1"/>
                </a:solidFill>
                <a:latin typeface="Corbel" panose="020b0503020204020204" pitchFamily="34" charset="0"/>
                <a:cs typeface="Arial"/>
              </a:defRPr>
            </a:lvl1pPr>
          </a:lstStyle>
          <a:p>
            <a:pPr lvl="0"/>
            <a:r>
              <a:rPr lang="en-US"/>
              <a:t>Edit Master text styles</a:t>
            </a:r>
          </a:p>
        </p:txBody>
      </p:sp>
      <p:sp>
        <p:nvSpPr>
          <p:cNvPr id="3" name="Chart Placeholder 2"/>
          <p:cNvSpPr>
            <a:spLocks noGrp="1"/>
          </p:cNvSpPr>
          <p:nvPr>
            <p:ph type="chart" sz="quarter" idx="11" hasCustomPrompt="1"/>
          </p:nvPr>
        </p:nvSpPr>
        <p:spPr>
          <a:xfrm>
            <a:off x="632885" y="1401763"/>
            <a:ext cx="10902948" cy="4773612"/>
          </a:xfrm>
          <a:prstGeom prst="rect">
            <a:avLst/>
          </a:prstGeom>
        </p:spPr>
        <p:txBody>
          <a:bodyPr vert="horz"/>
          <a:lstStyle>
            <a:lvl1pPr marL="0" indent="0">
              <a:buNone/>
              <a:defRPr sz="3200">
                <a:latin typeface="Arial Black"/>
                <a:cs typeface="Arial Black"/>
              </a:defRPr>
            </a:lvl1pPr>
          </a:lstStyle>
          <a:p>
            <a:r>
              <a:rPr lang="en-US"/>
              <a:t>Chart</a:t>
            </a:r>
          </a:p>
        </p:txBody>
      </p:sp>
    </p:spTree>
    <p:extLst>
      <p:ext uri="{BB962C8B-B14F-4D97-AF65-F5344CB8AC3E}">
        <p14:creationId xmlns:p14="http://schemas.microsoft.com/office/powerpoint/2010/main" val="2453337121"/>
      </p:ext>
    </p:extLst>
  </p:cSld>
  <p:clrMapOvr>
    <a:overrideClrMapping bg1="lt1" tx1="dk1" bg2="lt2" tx2="dk2" accent1="accent1" accent2="accent2" accent3="accent3" accent4="accent4" accent5="accent5" accent6="accent6" hlink="hlink" folHlink="folHlink"/>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image" Target="../media/image4.png"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ltGray">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09600" y="228600"/>
            <a:ext cx="10972800" cy="941832"/>
          </a:xfrm>
          <a:prstGeom prst="rect">
            <a:avLst/>
          </a:prstGeom>
          <a:effectLst/>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371601"/>
            <a:ext cx="10972800" cy="4525963"/>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arallelogram 3">
            <a:extLst>
              <a:ext uri="{FF2B5EF4-FFF2-40B4-BE49-F238E27FC236}">
                <a16:creationId xmlns:a16="http://schemas.microsoft.com/office/drawing/2014/main" id="{749C847C-518B-718F-C856-DBB009BFED80}"/>
              </a:ext>
            </a:extLst>
          </p:cNvPr>
          <p:cNvSpPr/>
          <p:nvPr userDrawn="1"/>
        </p:nvSpPr>
        <p:spPr>
          <a:xfrm>
            <a:off x="11330652" y="6475037"/>
            <a:ext cx="1066800" cy="382962"/>
          </a:xfrm>
          <a:prstGeom prst="parallelogram">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6F13C68-3080-C9D0-37FE-59E7A09EC134}"/>
              </a:ext>
            </a:extLst>
          </p:cNvPr>
          <p:cNvPicPr/>
          <p:nvPr userDrawn="1"/>
        </p:nvPicPr>
        <p:blipFill>
          <a:blip r:embed="rId9">
            <a:extLst>
              <a:ext uri="{28A0092B-C50C-407E-A947-70E740481C1C}">
                <a14:useLocalDpi xmlns:a14="http://schemas.microsoft.com/office/drawing/2010/main" val="0"/>
              </a:ext>
            </a:extLst>
          </a:blip>
          <a:stretch>
            <a:fillRect/>
          </a:stretch>
        </p:blipFill>
        <p:spPr bwMode="black">
          <a:xfrm>
            <a:off x="548640" y="6510598"/>
            <a:ext cx="1600200" cy="293722"/>
          </a:xfrm>
          <a:prstGeom prst="rect">
            <a:avLst/>
          </a:prstGeom>
        </p:spPr>
      </p:pic>
      <p:sp>
        <p:nvSpPr>
          <p:cNvPr id="8" name="Parallelogram 7">
            <a:extLst>
              <a:ext uri="{FF2B5EF4-FFF2-40B4-BE49-F238E27FC236}">
                <a16:creationId xmlns:a16="http://schemas.microsoft.com/office/drawing/2014/main" id="{65E6E86D-D516-12A3-9D06-C669CA8659C7}"/>
              </a:ext>
            </a:extLst>
          </p:cNvPr>
          <p:cNvSpPr/>
          <p:nvPr userDrawn="1"/>
        </p:nvSpPr>
        <p:spPr>
          <a:xfrm>
            <a:off x="2209800" y="6475037"/>
            <a:ext cx="9144000" cy="382962"/>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B66A8BE-CB0D-072B-A6CE-2D32530B6BCF}"/>
              </a:ext>
            </a:extLst>
          </p:cNvPr>
          <p:cNvSpPr/>
          <p:nvPr userDrawn="1"/>
        </p:nvSpPr>
        <p:spPr>
          <a:xfrm>
            <a:off x="8229600" y="6543408"/>
            <a:ext cx="3200400" cy="246221"/>
          </a:xfrm>
          <a:prstGeom prst="rect">
            <a:avLst/>
          </a:prstGeom>
        </p:spPr>
        <p:txBody>
          <a:bodyPr wrap="square">
            <a:spAutoFit/>
          </a:bodyPr>
          <a:lstStyle/>
          <a:p>
            <a:pPr algn="l"/>
            <a:r>
              <a:rPr lang="en-US" sz="1000">
                <a:solidFill>
                  <a:schemeClr val="bg1"/>
                </a:solidFill>
                <a:effectLst/>
                <a:latin typeface="Arial" panose="020b0604020202020204" pitchFamily="34" charset="0"/>
                <a:ea typeface="Calibri" panose="020f0502020204030204" pitchFamily="34" charset="0"/>
              </a:rPr>
              <a:t>© 2024 Dorsey &amp; Whitney LLP. All rights reserved.  </a:t>
            </a:r>
            <a:endParaRPr lang="en-US" sz="1000">
              <a:solidFill>
                <a:schemeClr val="bg1"/>
              </a:solidFill>
              <a:effectLst/>
            </a:endParaRPr>
          </a:p>
        </p:txBody>
      </p:sp>
      <p:sp>
        <p:nvSpPr>
          <p:cNvPr id="11" name="Parallelogram 10">
            <a:extLst>
              <a:ext uri="{FF2B5EF4-FFF2-40B4-BE49-F238E27FC236}">
                <a16:creationId xmlns:a16="http://schemas.microsoft.com/office/drawing/2014/main" id="{3D87F7FF-9F15-326C-F4C8-09D421A403E6}"/>
              </a:ext>
            </a:extLst>
          </p:cNvPr>
          <p:cNvSpPr/>
          <p:nvPr userDrawn="1"/>
        </p:nvSpPr>
        <p:spPr>
          <a:xfrm>
            <a:off x="-640080" y="6475037"/>
            <a:ext cx="1066800" cy="382962"/>
          </a:xfrm>
          <a:prstGeom prst="parallelogram">
            <a:avLst/>
          </a:prstGeom>
          <a:solidFill>
            <a:srgbClr val="00A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2A785FBC-4E42-A33C-9980-A09276686097}"/>
              </a:ext>
            </a:extLst>
          </p:cNvPr>
          <p:cNvSpPr>
            <a:spLocks noGrp="1"/>
          </p:cNvSpPr>
          <p:nvPr>
            <p:ph type="sldNum" sz="quarter" idx="4"/>
          </p:nvPr>
        </p:nvSpPr>
        <p:spPr>
          <a:xfrm>
            <a:off x="11506200" y="6475037"/>
            <a:ext cx="609600" cy="365125"/>
          </a:xfrm>
          <a:prstGeom prst="rect">
            <a:avLst/>
          </a:prstGeom>
        </p:spPr>
        <p:txBody>
          <a:bodyPr vert="horz" lIns="91440" tIns="45720" rIns="91440" bIns="45720" rtlCol="0" anchor="ctr"/>
          <a:lstStyle>
            <a:lvl1pPr algn="l">
              <a:defRPr lang="en-US" sz="800" smtClean="0">
                <a:solidFill>
                  <a:schemeClr val="bg1"/>
                </a:solidFill>
              </a:defRPr>
            </a:lvl1pPr>
          </a:lstStyle>
          <a:p>
            <a:fld id="{EA90485C-8D3B-43F6-9E0F-14969686B944}" type="slidenum">
              <a:rPr lang="en-US" smtClean="0"/>
              <a:t>‹#›</a:t>
            </a:fld>
            <a:endParaRPr lang="en-US"/>
          </a:p>
        </p:txBody>
      </p:sp>
      <p:sp>
        <p:nvSpPr>
          <p:cNvPr id="13" name="Rectangle 12">
            <a:extLst>
              <a:ext uri="{FF2B5EF4-FFF2-40B4-BE49-F238E27FC236}">
                <a16:creationId xmlns:a16="http://schemas.microsoft.com/office/drawing/2014/main" id="{DE0A2BA3-32BB-B583-F7ED-658D4DC21811}"/>
              </a:ext>
            </a:extLst>
          </p:cNvPr>
          <p:cNvSpPr/>
          <p:nvPr userDrawn="1"/>
        </p:nvSpPr>
        <p:spPr>
          <a:xfrm>
            <a:off x="4594800" y="1066800"/>
            <a:ext cx="3002400" cy="66939"/>
          </a:xfrm>
          <a:prstGeom prst="rect">
            <a:avLst/>
          </a:prstGeom>
          <a:solidFill>
            <a:srgbClr val="00A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Tree>
    <p:extLst>
      <p:ext uri="{BB962C8B-B14F-4D97-AF65-F5344CB8AC3E}">
        <p14:creationId xmlns:p14="http://schemas.microsoft.com/office/powerpoint/2010/main" val="117929495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0" r:id="rId3"/>
    <p:sldLayoutId id="2147483652" r:id="rId4"/>
    <p:sldLayoutId id="2147483654" r:id="rId5"/>
    <p:sldLayoutId id="2147483655" r:id="rId6"/>
    <p:sldLayoutId id="2147483664" r:id="rId7"/>
    <p:sldLayoutId id="2147483661" r:id="rId8"/>
  </p:sldLayoutIdLst>
  <p:transition/>
  <p:timing/>
  <p:hf hdr="0" ftr="0" dt="0"/>
  <p:txStyles>
    <p:titleStyle>
      <a:lvl1pPr algn="ctr"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lnSpc>
          <a:spcPct val="90000"/>
        </a:lnSpc>
        <a:spcBef>
          <a:spcPts val="1200"/>
        </a:spcBef>
        <a:buFont typeface="Arial" panose="020b0604020202020204" pitchFamily="34" charset="0"/>
        <a:buChar char="•"/>
        <a:defRPr sz="2400" b="1" kern="1200">
          <a:solidFill>
            <a:schemeClr val="tx1"/>
          </a:solidFill>
          <a:latin typeface="+mn-lt"/>
          <a:ea typeface="+mn-ea"/>
          <a:cs typeface="+mn-cs"/>
        </a:defRPr>
      </a:lvl1pPr>
      <a:lvl2pPr marL="742950" indent="-285750" algn="l" defTabSz="914400" rtl="0" eaLnBrk="1" latinLnBrk="0" hangingPunct="1">
        <a:lnSpc>
          <a:spcPct val="90000"/>
        </a:lnSpc>
        <a:spcBef>
          <a:spcPts val="600"/>
        </a:spcBef>
        <a:buFont typeface="Arial" panose="020b0604020202020204" pitchFamily="34" charset="0"/>
        <a:buChar char="–"/>
        <a:defRPr sz="2000" b="1"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800" b="1"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600" b="1"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6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0.xml" /><Relationship Id="rId3" Type="http://schemas.openxmlformats.org/officeDocument/2006/relationships/image" Target="../media/image7.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2.xml" /><Relationship Id="rId3" Type="http://schemas.openxmlformats.org/officeDocument/2006/relationships/image" Target="../media/image8.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3.xml" /><Relationship Id="rId3" Type="http://schemas.openxmlformats.org/officeDocument/2006/relationships/image" Target="../media/image9.png" /><Relationship Id="rId4" Type="http://schemas.openxmlformats.org/officeDocument/2006/relationships/image" Target="../media/image10.png" /><Relationship Id="rId5" Type="http://schemas.openxmlformats.org/officeDocument/2006/relationships/image" Target="../media/image11.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6.xml" /><Relationship Id="rId3" Type="http://schemas.openxmlformats.org/officeDocument/2006/relationships/image" Target="../media/image12.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1.xml" /><Relationship Id="rId3" Type="http://schemas.openxmlformats.org/officeDocument/2006/relationships/image" Target="../media/image13.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2.xml" /><Relationship Id="rId3" Type="http://schemas.openxmlformats.org/officeDocument/2006/relationships/image" Target="../media/image14.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4.xml" /><Relationship Id="rId3" Type="http://schemas.openxmlformats.org/officeDocument/2006/relationships/hyperlink" Target="https://cfb.mn.gov/citizen-resources/the-board/board-decisions/advisory-opinions/" TargetMode="Externa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7.xml" /><Relationship Id="rId3" Type="http://schemas.openxmlformats.org/officeDocument/2006/relationships/image" Target="../media/image15.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8.xml" /><Relationship Id="rId3" Type="http://schemas.openxmlformats.org/officeDocument/2006/relationships/image" Target="../media/image16.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9.xml" /><Relationship Id="rId3" Type="http://schemas.openxmlformats.org/officeDocument/2006/relationships/image" Target="../media/image17.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xml" /><Relationship Id="rId3" Type="http://schemas.openxmlformats.org/officeDocument/2006/relationships/image" Target="../media/image5.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0.xml" /><Relationship Id="rId3" Type="http://schemas.openxmlformats.org/officeDocument/2006/relationships/image" Target="../media/image18.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2.xml" /><Relationship Id="rId3" Type="http://schemas.openxmlformats.org/officeDocument/2006/relationships/image" Target="../media/image19.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3.xml" /><Relationship Id="rId3" Type="http://schemas.openxmlformats.org/officeDocument/2006/relationships/image" Target="../media/image20.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4.xml" /><Relationship Id="rId3" Type="http://schemas.openxmlformats.org/officeDocument/2006/relationships/image" Target="../media/image21.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5.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6.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7.xml" /><Relationship Id="rId3" Type="http://schemas.openxmlformats.org/officeDocument/2006/relationships/image" Target="../media/image22.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8.xml" /><Relationship Id="rId3" Type="http://schemas.openxmlformats.org/officeDocument/2006/relationships/image" Target="../media/image6.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a:xfrm>
            <a:off x="609600" y="1600200"/>
            <a:ext cx="10363200" cy="1214896"/>
          </a:xfrm>
        </p:spPr>
        <p:txBody>
          <a:bodyPr/>
          <a:lstStyle/>
          <a:p>
            <a:r>
              <a:rPr lang="en-US"/>
              <a:t>Changes to Minnesota’s Lobbying Laws Affecting Public Finance Lawyers</a:t>
            </a:r>
          </a:p>
        </p:txBody>
      </p:sp>
      <p:sp>
        <p:nvSpPr>
          <p:cNvPr id="3" name="Subtitle 2"/>
          <p:cNvSpPr>
            <a:spLocks noGrp="1"/>
          </p:cNvSpPr>
          <p:nvPr>
            <p:ph type="subTitle" idx="4294967295"/>
          </p:nvPr>
        </p:nvSpPr>
        <p:spPr>
          <a:xfrm>
            <a:off x="609600" y="3228411"/>
            <a:ext cx="8534400" cy="1752600"/>
          </a:xfrm>
        </p:spPr>
        <p:txBody>
          <a:bodyPr/>
          <a:lstStyle/>
          <a:p>
            <a:pPr marL="0" indent="0">
              <a:buNone/>
            </a:pPr>
            <a:r>
              <a:rPr lang="en-US"/>
              <a:t>Brian B. Bell</a:t>
            </a:r>
          </a:p>
          <a:p>
            <a:pPr marL="0" indent="0">
              <a:buNone/>
            </a:pPr>
            <a:r>
              <a:rPr lang="en-US"/>
              <a:t>October 3, 2024</a:t>
            </a:r>
          </a:p>
          <a:p>
            <a:pPr marL="0" indent="0">
              <a:buNone/>
            </a:pPr>
            <a:r>
              <a:rPr lang="en-US"/>
              <a:t>Minnesota Institute of Public Finance</a:t>
            </a:r>
          </a:p>
          <a:p>
            <a:endParaRPr lang="en-US"/>
          </a:p>
        </p:txBody>
      </p:sp>
      <p:sp>
        <p:nvSpPr>
          <p:cNvPr id="5" name="Rectangle 4">
            <a:extLst>
              <a:ext uri="{FF2B5EF4-FFF2-40B4-BE49-F238E27FC236}">
                <a16:creationId xmlns:a16="http://schemas.microsoft.com/office/drawing/2014/main" id="{65B404DF-C395-F367-55FC-811E9BBD376C}"/>
              </a:ext>
            </a:extLst>
          </p:cNvPr>
          <p:cNvSpPr/>
          <p:nvPr/>
        </p:nvSpPr>
        <p:spPr>
          <a:xfrm>
            <a:off x="609600" y="2904861"/>
            <a:ext cx="3002400" cy="66939"/>
          </a:xfrm>
          <a:prstGeom prst="rect">
            <a:avLst/>
          </a:prstGeom>
          <a:solidFill>
            <a:srgbClr val="00A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Tree>
    <p:extLst>
      <p:ext uri="{BB962C8B-B14F-4D97-AF65-F5344CB8AC3E}">
        <p14:creationId xmlns:p14="http://schemas.microsoft.com/office/powerpoint/2010/main" val="3692263454"/>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09600" y="76200"/>
            <a:ext cx="10972800" cy="941832"/>
          </a:xfrm>
        </p:spPr>
        <p:txBody>
          <a:bodyPr>
            <a:normAutofit fontScale="90000"/>
          </a:bodyPr>
          <a:lstStyle/>
          <a:p>
            <a:r>
              <a:rPr lang="en-US"/>
              <a:t>Official Action of a Political Subdivision </a:t>
            </a:r>
            <a:br>
              <a:rPr lang="en-US"/>
            </a:br>
            <a:r>
              <a:rPr lang="en-US"/>
              <a:t>Minn. Stat. § 10A.01, subd. 26b</a:t>
            </a:r>
          </a:p>
        </p:txBody>
      </p:sp>
      <p:sp>
        <p:nvSpPr>
          <p:cNvPr id="3" name="Content Placeholder 2"/>
          <p:cNvSpPr>
            <a:spLocks noGrp="1"/>
          </p:cNvSpPr>
          <p:nvPr>
            <p:ph sz="half" idx="1"/>
          </p:nvPr>
        </p:nvSpPr>
        <p:spPr/>
        <p:txBody>
          <a:bodyPr/>
          <a:lstStyle/>
          <a:p>
            <a:pPr marL="0" indent="0">
              <a:buNone/>
            </a:pPr>
            <a:r>
              <a:rPr lang="en-US"/>
              <a:t>“Official action of a political subdivision” means any action that </a:t>
            </a:r>
            <a:r>
              <a:rPr lang="en-US" i="1"/>
              <a:t>requires a vote or approval by one or more elected local officials </a:t>
            </a:r>
            <a:r>
              <a:rPr lang="en-US"/>
              <a:t>while acting in their official capacity; or an action by an </a:t>
            </a:r>
            <a:r>
              <a:rPr lang="en-US" i="1"/>
              <a:t>appointed or employed local official</a:t>
            </a:r>
            <a:r>
              <a:rPr lang="en-US"/>
              <a:t> to make, to recommend, or to vote on as a member of the governing body, </a:t>
            </a:r>
            <a:r>
              <a:rPr lang="en-US" i="1"/>
              <a:t>major decisions regarding the expenditure or investment of public money</a:t>
            </a:r>
            <a:r>
              <a:rPr lang="en-US"/>
              <a:t>. (Emphasis added.)</a:t>
            </a:r>
          </a:p>
        </p:txBody>
      </p:sp>
      <p:pic>
        <p:nvPicPr>
          <p:cNvPr id="11" name="Content Placeholder 10" descr="Define Definition Free Stock Photo - Public Domain Picture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7600" y="1597153"/>
            <a:ext cx="5384800" cy="4038600"/>
          </a:xfrm>
        </p:spPr>
      </p:pic>
      <p:sp>
        <p:nvSpPr>
          <p:cNvPr id="5" name="Slide Number Placeholder 5">
            <a:extLst>
              <a:ext uri="{FF2B5EF4-FFF2-40B4-BE49-F238E27FC236}">
                <a16:creationId xmlns:a16="http://schemas.microsoft.com/office/drawing/2014/main" id="{C1BDA0EE-5901-1915-529A-3C458141C4B3}"/>
              </a:ext>
            </a:extLst>
          </p:cNvPr>
          <p:cNvSpPr txBox="1"/>
          <p:nvPr/>
        </p:nvSpPr>
        <p:spPr>
          <a:xfrm>
            <a:off x="11506200" y="6475037"/>
            <a:ext cx="6096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8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90485C-8D3B-43F6-9E0F-14969686B944}" type="slidenum">
              <a:rPr lang="en-US" smtClean="0"/>
              <a:t>10</a:t>
            </a:fld>
            <a:endParaRPr lang="en-US"/>
          </a:p>
        </p:txBody>
      </p:sp>
    </p:spTree>
    <p:extLst>
      <p:ext uri="{BB962C8B-B14F-4D97-AF65-F5344CB8AC3E}">
        <p14:creationId xmlns:p14="http://schemas.microsoft.com/office/powerpoint/2010/main" val="2816369027"/>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r>
              <a:rPr lang="en-US"/>
              <a:t>Local Official</a:t>
            </a:r>
          </a:p>
        </p:txBody>
      </p:sp>
      <p:sp>
        <p:nvSpPr>
          <p:cNvPr id="3" name="Content Placeholder 2"/>
          <p:cNvSpPr>
            <a:spLocks noGrp="1"/>
          </p:cNvSpPr>
          <p:nvPr>
            <p:ph idx="1"/>
          </p:nvPr>
        </p:nvSpPr>
        <p:spPr/>
        <p:txBody>
          <a:bodyPr/>
          <a:lstStyle/>
          <a:p>
            <a:pPr marL="0" indent="0">
              <a:buNone/>
            </a:pPr>
            <a:r>
              <a:rPr lang="en-US"/>
              <a:t>Elected Local Official v. Unelected Local Official</a:t>
            </a:r>
          </a:p>
          <a:p>
            <a:pPr marL="0" indent="0">
              <a:buNone/>
            </a:pPr>
            <a:r>
              <a:rPr lang="en-US"/>
              <a:t>“Local official” means a person who holds elective office in a political subdivision or who is appointed to or employed in a public position in a political subdivision in which the person has authority to make, to recommend, or to vote on as a member of the governing body, major decisions regarding the expenditure or investment of public money. Minn. Stat. § 10A.01, subd. 22. </a:t>
            </a:r>
          </a:p>
          <a:p>
            <a:endParaRPr lang="en-US"/>
          </a:p>
        </p:txBody>
      </p:sp>
      <p:sp>
        <p:nvSpPr>
          <p:cNvPr id="5" name="Slide Number Placeholder 5">
            <a:extLst>
              <a:ext uri="{FF2B5EF4-FFF2-40B4-BE49-F238E27FC236}">
                <a16:creationId xmlns:a16="http://schemas.microsoft.com/office/drawing/2014/main" id="{F4F32089-126B-1FDB-BB5C-36DBBE8AB7C8}"/>
              </a:ext>
            </a:extLst>
          </p:cNvPr>
          <p:cNvSpPr txBox="1"/>
          <p:nvPr/>
        </p:nvSpPr>
        <p:spPr>
          <a:xfrm>
            <a:off x="11506200" y="6475037"/>
            <a:ext cx="6096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8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90485C-8D3B-43F6-9E0F-14969686B944}" type="slidenum">
              <a:rPr lang="en-US" smtClean="0"/>
              <a:t>11</a:t>
            </a:fld>
            <a:endParaRPr lang="en-US"/>
          </a:p>
        </p:txBody>
      </p:sp>
    </p:spTree>
    <p:extLst>
      <p:ext uri="{BB962C8B-B14F-4D97-AF65-F5344CB8AC3E}">
        <p14:creationId xmlns:p14="http://schemas.microsoft.com/office/powerpoint/2010/main" val="10453148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Elected v. Unelected Official</a:t>
            </a:r>
          </a:p>
        </p:txBody>
      </p:sp>
      <p:sp>
        <p:nvSpPr>
          <p:cNvPr id="8" name="Content Placeholder 7"/>
          <p:cNvSpPr>
            <a:spLocks noGrp="1"/>
          </p:cNvSpPr>
          <p:nvPr>
            <p:ph sz="half" idx="1"/>
          </p:nvPr>
        </p:nvSpPr>
        <p:spPr/>
        <p:txBody>
          <a:bodyPr/>
          <a:lstStyle/>
          <a:p>
            <a:pPr marL="0" lvl="0" indent="0">
              <a:buNone/>
            </a:pPr>
            <a:r>
              <a:rPr lang="en-US">
                <a:solidFill>
                  <a:prstClr val="black"/>
                </a:solidFill>
              </a:rPr>
              <a:t>Elected Officials (broader): anything that requires a vote or approval of the elected official</a:t>
            </a:r>
          </a:p>
          <a:p>
            <a:pPr marL="0" lvl="0" indent="0">
              <a:buNone/>
            </a:pPr>
            <a:r>
              <a:rPr lang="en-US">
                <a:solidFill>
                  <a:prstClr val="black"/>
                </a:solidFill>
              </a:rPr>
              <a:t>Unelected Local Official (narrower): recommendation, decision or vote on “major decisions regarding the expenditure or investment of public money”</a:t>
            </a:r>
          </a:p>
        </p:txBody>
      </p:sp>
      <p:pic>
        <p:nvPicPr>
          <p:cNvPr id="10" name="Content Placeholder 9" descr="Local Government (1943) on Vimeo"/>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7600" y="1600200"/>
            <a:ext cx="5384800" cy="4038600"/>
          </a:xfrm>
        </p:spPr>
      </p:pic>
      <p:sp>
        <p:nvSpPr>
          <p:cNvPr id="3" name="Slide Number Placeholder 5">
            <a:extLst>
              <a:ext uri="{FF2B5EF4-FFF2-40B4-BE49-F238E27FC236}">
                <a16:creationId xmlns:a16="http://schemas.microsoft.com/office/drawing/2014/main" id="{B1BD878E-33D3-17BC-4F4F-9D678B828225}"/>
              </a:ext>
            </a:extLst>
          </p:cNvPr>
          <p:cNvSpPr txBox="1"/>
          <p:nvPr/>
        </p:nvSpPr>
        <p:spPr>
          <a:xfrm>
            <a:off x="11506200" y="6475037"/>
            <a:ext cx="6096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8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90485C-8D3B-43F6-9E0F-14969686B944}" type="slidenum">
              <a:rPr lang="en-US" smtClean="0"/>
              <a:t>12</a:t>
            </a:fld>
            <a:endParaRPr lang="en-US"/>
          </a:p>
        </p:txBody>
      </p:sp>
    </p:spTree>
    <p:extLst>
      <p:ext uri="{BB962C8B-B14F-4D97-AF65-F5344CB8AC3E}">
        <p14:creationId xmlns:p14="http://schemas.microsoft.com/office/powerpoint/2010/main" val="32150124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09600" y="-152400"/>
            <a:ext cx="10896600" cy="1828800"/>
          </a:xfrm>
        </p:spPr>
        <p:txBody>
          <a:bodyPr/>
          <a:lstStyle/>
          <a:p>
            <a:r>
              <a:rPr lang="en-US" sz="3200"/>
              <a:t>Prohibition on Contingent Lobbying. </a:t>
            </a:r>
            <a:br>
              <a:rPr lang="en-US" sz="3200"/>
            </a:br>
            <a:r>
              <a:rPr lang="en-US" sz="3200"/>
              <a:t>Minn. Stat. § 10A.06</a:t>
            </a:r>
            <a:br>
              <a:rPr lang="en-US" sz="3200"/>
            </a:br>
            <a:r>
              <a:rPr lang="en-US" sz="3200"/>
              <a:t> </a:t>
            </a:r>
          </a:p>
        </p:txBody>
      </p:sp>
      <p:sp>
        <p:nvSpPr>
          <p:cNvPr id="3" name="Content Placeholder 2"/>
          <p:cNvSpPr>
            <a:spLocks noGrp="1"/>
          </p:cNvSpPr>
          <p:nvPr>
            <p:ph sz="half" idx="1"/>
          </p:nvPr>
        </p:nvSpPr>
        <p:spPr/>
        <p:txBody>
          <a:bodyPr/>
          <a:lstStyle/>
          <a:p>
            <a:pPr marL="0" indent="0">
              <a:buNone/>
            </a:pPr>
            <a:r>
              <a:rPr lang="en-US"/>
              <a:t>“No person may act as or employ a lobbyist for compensation that is dependent upon the result or outcome of any legislative or administrative action, or of the official action of a political subdivision. A person who violates this section is guilty of a gross misdemeanor.”</a:t>
            </a:r>
          </a:p>
          <a:p>
            <a:pPr marL="0" indent="0">
              <a:buNone/>
            </a:pPr>
            <a:r>
              <a:rPr lang="en-US" i="1"/>
              <a:t>But see</a:t>
            </a:r>
            <a:r>
              <a:rPr lang="en-US"/>
              <a:t> 2024 Minn. Laws ch. 127, art. 15, sec. 52:</a:t>
            </a:r>
          </a:p>
          <a:p>
            <a:pPr lvl="1"/>
            <a:endParaRPr lang="en-US" i="1"/>
          </a:p>
        </p:txBody>
      </p:sp>
      <p:pic>
        <p:nvPicPr>
          <p:cNvPr id="6" name="Content Placeholder 5" descr="Introduction To Criminal Justice 2013-14 - Criminal Justice Collaboratory"/>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77000" y="1577183"/>
            <a:ext cx="5388863" cy="3962399"/>
          </a:xfrm>
        </p:spPr>
      </p:pic>
      <p:pic>
        <p:nvPicPr>
          <p:cNvPr id="7" name="Picture 6" descr="A person in a suit&#10;&#10;Description automatically generated">
            <a:extLst>
              <a:ext uri="{FF2B5EF4-FFF2-40B4-BE49-F238E27FC236}">
                <a16:creationId xmlns:a16="http://schemas.microsoft.com/office/drawing/2014/main" id="{93D3F739-4DA4-5079-9437-91C2FF3AA8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1524000"/>
            <a:ext cx="1637122" cy="4015582"/>
          </a:xfrm>
          <a:prstGeom prst="rect">
            <a:avLst/>
          </a:prstGeom>
        </p:spPr>
      </p:pic>
      <p:pic>
        <p:nvPicPr>
          <p:cNvPr id="10" name="Picture 9">
            <a:extLst>
              <a:ext uri="{FF2B5EF4-FFF2-40B4-BE49-F238E27FC236}">
                <a16:creationId xmlns:a16="http://schemas.microsoft.com/office/drawing/2014/main" id="{365D638A-1AE5-63EF-CB45-89D1DE7D788E}"/>
              </a:ext>
            </a:extLst>
          </p:cNvPr>
          <p:cNvPicPr>
            <a:picLocks noChangeAspect="1"/>
          </p:cNvPicPr>
          <p:nvPr/>
        </p:nvPicPr>
        <p:blipFill>
          <a:blip r:embed="rId5"/>
          <a:stretch>
            <a:fillRect/>
          </a:stretch>
        </p:blipFill>
        <p:spPr>
          <a:xfrm>
            <a:off x="157047" y="4546790"/>
            <a:ext cx="6243753" cy="1244410"/>
          </a:xfrm>
          <a:prstGeom prst="rect">
            <a:avLst/>
          </a:prstGeom>
        </p:spPr>
      </p:pic>
      <p:sp>
        <p:nvSpPr>
          <p:cNvPr id="4" name="Slide Number Placeholder 5">
            <a:extLst>
              <a:ext uri="{FF2B5EF4-FFF2-40B4-BE49-F238E27FC236}">
                <a16:creationId xmlns:a16="http://schemas.microsoft.com/office/drawing/2014/main" id="{19744D8D-8B08-349F-4232-477D85E05D9B}"/>
              </a:ext>
            </a:extLst>
          </p:cNvPr>
          <p:cNvSpPr txBox="1"/>
          <p:nvPr/>
        </p:nvSpPr>
        <p:spPr>
          <a:xfrm>
            <a:off x="11506200" y="6475037"/>
            <a:ext cx="6096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8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90485C-8D3B-43F6-9E0F-14969686B944}" type="slidenum">
              <a:rPr lang="en-US" smtClean="0"/>
              <a:t>13</a:t>
            </a:fld>
            <a:endParaRPr lang="en-US"/>
          </a:p>
        </p:txBody>
      </p:sp>
    </p:spTree>
    <p:extLst>
      <p:ext uri="{BB962C8B-B14F-4D97-AF65-F5344CB8AC3E}">
        <p14:creationId xmlns:p14="http://schemas.microsoft.com/office/powerpoint/2010/main" val="3377328291"/>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2052261-0747-3F7A-BD2C-6A9FD3FDF7F1}"/>
              </a:ext>
            </a:extLst>
          </p:cNvPr>
          <p:cNvSpPr>
            <a:spLocks noGrp="1"/>
          </p:cNvSpPr>
          <p:nvPr>
            <p:ph type="title"/>
          </p:nvPr>
        </p:nvSpPr>
        <p:spPr/>
        <p:txBody>
          <a:bodyPr/>
          <a:lstStyle/>
          <a:p>
            <a:r>
              <a:rPr lang="en-US"/>
              <a:t>2024 Legislative Changes</a:t>
            </a:r>
          </a:p>
        </p:txBody>
      </p:sp>
      <p:sp>
        <p:nvSpPr>
          <p:cNvPr id="3" name="Content Placeholder 2">
            <a:extLst>
              <a:ext uri="{FF2B5EF4-FFF2-40B4-BE49-F238E27FC236}">
                <a16:creationId xmlns:a16="http://schemas.microsoft.com/office/drawing/2014/main" id="{BFAECEA6-F01E-C73C-E5CB-7753DC11BC93}"/>
              </a:ext>
            </a:extLst>
          </p:cNvPr>
          <p:cNvSpPr>
            <a:spLocks noGrp="1"/>
          </p:cNvSpPr>
          <p:nvPr>
            <p:ph sz="half" idx="1"/>
          </p:nvPr>
        </p:nvSpPr>
        <p:spPr>
          <a:xfrm>
            <a:off x="609600" y="1600201"/>
            <a:ext cx="9601200" cy="4525963"/>
          </a:xfrm>
        </p:spPr>
        <p:txBody>
          <a:bodyPr/>
          <a:lstStyle/>
          <a:p>
            <a:r>
              <a:rPr lang="en-US"/>
              <a:t>Delayed implementation of expansion of definition to all political subdivisions of the state until June 1, 2025</a:t>
            </a:r>
          </a:p>
          <a:p>
            <a:r>
              <a:rPr lang="en-US"/>
              <a:t>Directed the Campaign Finance Board to study the issue</a:t>
            </a:r>
          </a:p>
        </p:txBody>
      </p:sp>
    </p:spTree>
    <p:extLst>
      <p:ext uri="{BB962C8B-B14F-4D97-AF65-F5344CB8AC3E}">
        <p14:creationId xmlns:p14="http://schemas.microsoft.com/office/powerpoint/2010/main" val="22504961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itle 4">
            <a:extLst>
              <a:ext uri="{FF2B5EF4-FFF2-40B4-BE49-F238E27FC236}">
                <a16:creationId xmlns:a16="http://schemas.microsoft.com/office/drawing/2014/main" id="{5BC56949-EE93-335D-2B0C-F40FE7DC51DC}"/>
              </a:ext>
            </a:extLst>
          </p:cNvPr>
          <p:cNvSpPr>
            <a:spLocks noGrp="1"/>
          </p:cNvSpPr>
          <p:nvPr>
            <p:ph type="ctrTitle"/>
          </p:nvPr>
        </p:nvSpPr>
        <p:spPr/>
        <p:txBody>
          <a:bodyPr/>
          <a:lstStyle/>
          <a:p>
            <a:r>
              <a:rPr lang="en-US"/>
              <a:t>Rulemaking</a:t>
            </a:r>
          </a:p>
        </p:txBody>
      </p:sp>
      <p:sp>
        <p:nvSpPr>
          <p:cNvPr id="6" name="Subtitle 5">
            <a:extLst>
              <a:ext uri="{FF2B5EF4-FFF2-40B4-BE49-F238E27FC236}">
                <a16:creationId xmlns:a16="http://schemas.microsoft.com/office/drawing/2014/main" id="{B46642E1-A2A0-493D-C8BD-058ADAE4FEB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58414399"/>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Rulemaking</a:t>
            </a:r>
          </a:p>
        </p:txBody>
      </p:sp>
      <p:sp>
        <p:nvSpPr>
          <p:cNvPr id="3" name="Content Placeholder 2"/>
          <p:cNvSpPr>
            <a:spLocks noGrp="1"/>
          </p:cNvSpPr>
          <p:nvPr>
            <p:ph sz="half" idx="1"/>
          </p:nvPr>
        </p:nvSpPr>
        <p:spPr/>
        <p:txBody>
          <a:bodyPr/>
          <a:lstStyle/>
          <a:p>
            <a:pPr marL="0" indent="0">
              <a:buNone/>
            </a:pPr>
            <a:r>
              <a:rPr lang="en-US"/>
              <a:t>Campaign Finance Board rulemaking recently released for comment amendments to lobbying rules to implement the new statute.</a:t>
            </a:r>
          </a:p>
        </p:txBody>
      </p:sp>
      <p:pic>
        <p:nvPicPr>
          <p:cNvPr id="8" name="Content Placeholder 7" descr="Rules - Handwriting imag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7600" y="1600200"/>
            <a:ext cx="5384800" cy="3589866"/>
          </a:xfrm>
        </p:spPr>
      </p:pic>
      <p:sp>
        <p:nvSpPr>
          <p:cNvPr id="5" name="Slide Number Placeholder 5">
            <a:extLst>
              <a:ext uri="{FF2B5EF4-FFF2-40B4-BE49-F238E27FC236}">
                <a16:creationId xmlns:a16="http://schemas.microsoft.com/office/drawing/2014/main" id="{48BC5C9D-CC49-5A27-302C-9B17E911A1C2}"/>
              </a:ext>
            </a:extLst>
          </p:cNvPr>
          <p:cNvSpPr txBox="1"/>
          <p:nvPr/>
        </p:nvSpPr>
        <p:spPr>
          <a:xfrm>
            <a:off x="11506200" y="6475037"/>
            <a:ext cx="6096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8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90485C-8D3B-43F6-9E0F-14969686B944}" type="slidenum">
              <a:rPr lang="en-US" smtClean="0"/>
              <a:t>16</a:t>
            </a:fld>
            <a:endParaRPr lang="en-US"/>
          </a:p>
        </p:txBody>
      </p:sp>
    </p:spTree>
    <p:extLst>
      <p:ext uri="{BB962C8B-B14F-4D97-AF65-F5344CB8AC3E}">
        <p14:creationId xmlns:p14="http://schemas.microsoft.com/office/powerpoint/2010/main" val="943053086"/>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Rules: Miscellaneous Definitions</a:t>
            </a:r>
          </a:p>
        </p:txBody>
      </p:sp>
      <p:sp>
        <p:nvSpPr>
          <p:cNvPr id="3" name="Content Placeholder 2"/>
          <p:cNvSpPr>
            <a:spLocks noGrp="1"/>
          </p:cNvSpPr>
          <p:nvPr>
            <p:ph idx="1"/>
          </p:nvPr>
        </p:nvSpPr>
        <p:spPr/>
        <p:txBody>
          <a:bodyPr/>
          <a:lstStyle/>
          <a:p>
            <a:pPr marL="0" indent="0">
              <a:buNone/>
            </a:pPr>
            <a:r>
              <a:rPr lang="en-US"/>
              <a:t>Added definitions</a:t>
            </a:r>
          </a:p>
          <a:p>
            <a:pPr lvl="1"/>
            <a:r>
              <a:rPr lang="en-US"/>
              <a:t>“Administrative overhead expenses”</a:t>
            </a:r>
          </a:p>
          <a:p>
            <a:pPr lvl="1"/>
            <a:r>
              <a:rPr lang="en-US"/>
              <a:t>“Development of prospective legislation”</a:t>
            </a:r>
          </a:p>
          <a:p>
            <a:pPr lvl="1"/>
            <a:r>
              <a:rPr lang="en-US"/>
              <a:t>“Pay or consideration for lobbying”</a:t>
            </a:r>
          </a:p>
          <a:p>
            <a:pPr lvl="1"/>
            <a:r>
              <a:rPr lang="en-US"/>
              <a:t>“State agency”</a:t>
            </a:r>
          </a:p>
        </p:txBody>
      </p:sp>
      <p:sp>
        <p:nvSpPr>
          <p:cNvPr id="5" name="Slide Number Placeholder 5">
            <a:extLst>
              <a:ext uri="{FF2B5EF4-FFF2-40B4-BE49-F238E27FC236}">
                <a16:creationId xmlns:a16="http://schemas.microsoft.com/office/drawing/2014/main" id="{8484A9F4-8D66-036E-3B7D-F1B0F5AF1DD7}"/>
              </a:ext>
            </a:extLst>
          </p:cNvPr>
          <p:cNvSpPr txBox="1"/>
          <p:nvPr/>
        </p:nvSpPr>
        <p:spPr>
          <a:xfrm>
            <a:off x="11506200" y="6475037"/>
            <a:ext cx="6096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8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90485C-8D3B-43F6-9E0F-14969686B944}" type="slidenum">
              <a:rPr lang="en-US" smtClean="0"/>
              <a:t>17</a:t>
            </a:fld>
            <a:endParaRPr lang="en-US"/>
          </a:p>
        </p:txBody>
      </p:sp>
    </p:spTree>
    <p:extLst>
      <p:ext uri="{BB962C8B-B14F-4D97-AF65-F5344CB8AC3E}">
        <p14:creationId xmlns:p14="http://schemas.microsoft.com/office/powerpoint/2010/main" val="1708423147"/>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09600" y="76200"/>
            <a:ext cx="10972800" cy="944628"/>
          </a:xfrm>
        </p:spPr>
        <p:txBody>
          <a:bodyPr>
            <a:normAutofit fontScale="90000"/>
          </a:bodyPr>
          <a:lstStyle/>
          <a:p>
            <a:r>
              <a:rPr lang="en-US"/>
              <a:t>Approval of Elected Official </a:t>
            </a:r>
            <a:br>
              <a:rPr lang="en-US"/>
            </a:br>
            <a:r>
              <a:rPr lang="en-US"/>
              <a:t>(Minn. R. 4511.0100)</a:t>
            </a:r>
          </a:p>
        </p:txBody>
      </p:sp>
      <p:sp>
        <p:nvSpPr>
          <p:cNvPr id="3" name="Content Placeholder 2"/>
          <p:cNvSpPr>
            <a:spLocks noGrp="1"/>
          </p:cNvSpPr>
          <p:nvPr>
            <p:ph idx="1"/>
          </p:nvPr>
        </p:nvSpPr>
        <p:spPr/>
        <p:txBody>
          <a:bodyPr/>
          <a:lstStyle/>
          <a:p>
            <a:pPr marL="0" indent="0">
              <a:buNone/>
            </a:pPr>
            <a:r>
              <a:rPr lang="en-US" b="0"/>
              <a:t>Subpart 1. </a:t>
            </a:r>
            <a:r>
              <a:rPr lang="en-US"/>
              <a:t>An action that requires a vote of the governing body. </a:t>
            </a:r>
            <a:r>
              <a:rPr lang="en-US" b="0"/>
              <a:t>Attempting to influence the vote of an elected local official while acting in their official capacity is lobbying of that official’s political subdivision.</a:t>
            </a:r>
            <a:endParaRPr lang="en-US"/>
          </a:p>
        </p:txBody>
      </p:sp>
      <p:sp>
        <p:nvSpPr>
          <p:cNvPr id="5" name="Slide Number Placeholder 5">
            <a:extLst>
              <a:ext uri="{FF2B5EF4-FFF2-40B4-BE49-F238E27FC236}">
                <a16:creationId xmlns:a16="http://schemas.microsoft.com/office/drawing/2014/main" id="{8B604885-3B4C-8BD6-AFED-B6CB6EC4AE87}"/>
              </a:ext>
            </a:extLst>
          </p:cNvPr>
          <p:cNvSpPr txBox="1"/>
          <p:nvPr/>
        </p:nvSpPr>
        <p:spPr>
          <a:xfrm>
            <a:off x="11506200" y="6475037"/>
            <a:ext cx="6096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8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90485C-8D3B-43F6-9E0F-14969686B944}" type="slidenum">
              <a:rPr lang="en-US" smtClean="0"/>
              <a:t>18</a:t>
            </a:fld>
            <a:endParaRPr lang="en-US"/>
          </a:p>
        </p:txBody>
      </p:sp>
    </p:spTree>
    <p:extLst>
      <p:ext uri="{BB962C8B-B14F-4D97-AF65-F5344CB8AC3E}">
        <p14:creationId xmlns:p14="http://schemas.microsoft.com/office/powerpoint/2010/main" val="3589062223"/>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09600" y="45972"/>
            <a:ext cx="10972800" cy="944628"/>
          </a:xfrm>
        </p:spPr>
        <p:txBody>
          <a:bodyPr>
            <a:normAutofit fontScale="90000"/>
          </a:bodyPr>
          <a:lstStyle/>
          <a:p>
            <a:r>
              <a:rPr lang="en-US"/>
              <a:t>Approval of Elected Official </a:t>
            </a:r>
            <a:br>
              <a:rPr lang="en-US"/>
            </a:br>
            <a:r>
              <a:rPr lang="en-US"/>
              <a:t>(Minn. R. 4511.1000, subp. 2)</a:t>
            </a:r>
          </a:p>
        </p:txBody>
      </p:sp>
      <p:sp>
        <p:nvSpPr>
          <p:cNvPr id="3" name="Content Placeholder 2"/>
          <p:cNvSpPr>
            <a:spLocks noGrp="1"/>
          </p:cNvSpPr>
          <p:nvPr>
            <p:ph idx="1"/>
          </p:nvPr>
        </p:nvSpPr>
        <p:spPr/>
        <p:txBody>
          <a:bodyPr/>
          <a:lstStyle/>
          <a:p>
            <a:pPr marL="0" indent="0">
              <a:buNone/>
            </a:pPr>
            <a:r>
              <a:rPr lang="en-US"/>
              <a:t>“Approval by an elected local official. </a:t>
            </a:r>
            <a:r>
              <a:rPr lang="en-US" b="0"/>
              <a:t>Attempting to influence a decision of an elected local official that does not require a vote by the elected local official is lobbying if the elected local official has discretion in their official capacity to either approve or deny a government service or action. Approval by an elected local official does not include:”</a:t>
            </a:r>
          </a:p>
          <a:p>
            <a:pPr marL="0" indent="0">
              <a:buNone/>
            </a:pPr>
            <a:r>
              <a:rPr lang="en-US" b="0"/>
              <a:t>Excludes:</a:t>
            </a:r>
          </a:p>
          <a:p>
            <a:pPr lvl="1"/>
            <a:r>
              <a:rPr lang="en-US" b="0"/>
              <a:t>Issuing a government license, permit, or variance that is routinely provide when the applicant has complied with the requirements of existing state code or local ordinances;</a:t>
            </a:r>
          </a:p>
          <a:p>
            <a:pPr lvl="1"/>
            <a:r>
              <a:rPr lang="en-US" b="0"/>
              <a:t>Actions taken by the office of the elected official that does not require personal approval of the elected official; </a:t>
            </a:r>
          </a:p>
          <a:p>
            <a:pPr lvl="1"/>
            <a:r>
              <a:rPr lang="en-US" b="0"/>
              <a:t>Prosecutorial discretion exercised by a county attorney; or</a:t>
            </a:r>
          </a:p>
          <a:p>
            <a:pPr lvl="1"/>
            <a:r>
              <a:rPr lang="en-US" b="0"/>
              <a:t>Participating in discussions with a party or a party’s representative regrading litigation between the party and the political subdivision of the elected local official.  </a:t>
            </a:r>
          </a:p>
          <a:p>
            <a:pPr lvl="1"/>
            <a:endParaRPr lang="en-US"/>
          </a:p>
        </p:txBody>
      </p:sp>
      <p:sp>
        <p:nvSpPr>
          <p:cNvPr id="5" name="Slide Number Placeholder 5">
            <a:extLst>
              <a:ext uri="{FF2B5EF4-FFF2-40B4-BE49-F238E27FC236}">
                <a16:creationId xmlns:a16="http://schemas.microsoft.com/office/drawing/2014/main" id="{17730F3B-C002-71E0-F3AA-0CDA9F9F3149}"/>
              </a:ext>
            </a:extLst>
          </p:cNvPr>
          <p:cNvSpPr txBox="1"/>
          <p:nvPr/>
        </p:nvSpPr>
        <p:spPr>
          <a:xfrm>
            <a:off x="11506200" y="6475037"/>
            <a:ext cx="6096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8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90485C-8D3B-43F6-9E0F-14969686B944}" type="slidenum">
              <a:rPr lang="en-US" smtClean="0"/>
              <a:t>19</a:t>
            </a:fld>
            <a:endParaRPr lang="en-US"/>
          </a:p>
        </p:txBody>
      </p:sp>
    </p:spTree>
    <p:extLst>
      <p:ext uri="{BB962C8B-B14F-4D97-AF65-F5344CB8AC3E}">
        <p14:creationId xmlns:p14="http://schemas.microsoft.com/office/powerpoint/2010/main" val="39212810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Legal Notice</a:t>
            </a:r>
          </a:p>
        </p:txBody>
      </p:sp>
      <p:sp>
        <p:nvSpPr>
          <p:cNvPr id="3" name="Content Placeholder 2"/>
          <p:cNvSpPr>
            <a:spLocks noGrp="1"/>
          </p:cNvSpPr>
          <p:nvPr>
            <p:ph idx="1"/>
          </p:nvPr>
        </p:nvSpPr>
        <p:spPr>
          <a:xfrm>
            <a:off x="609600" y="1295400"/>
            <a:ext cx="10972800" cy="4191000"/>
          </a:xfrm>
        </p:spPr>
        <p:txBody>
          <a:bodyPr/>
          <a:lstStyle/>
          <a:p>
            <a:pPr marL="0" indent="0">
              <a:buNone/>
            </a:pPr>
            <a:r>
              <a:rPr lang="en-US" altLang="en-US"/>
              <a:t>This presentation is intended for general information purposes only and should not be construed as legal advice or legal opinions on any specific facts or circumstances.  An attorney-client relationship is not created through this presentation.</a:t>
            </a:r>
            <a:endParaRPr lang="en-US"/>
          </a:p>
        </p:txBody>
      </p:sp>
      <p:sp>
        <p:nvSpPr>
          <p:cNvPr id="6" name="Slide Number Placeholder 5"/>
          <p:cNvSpPr>
            <a:spLocks noGrp="1"/>
          </p:cNvSpPr>
          <p:nvPr>
            <p:ph type="sldNum" sz="quarter" idx="12"/>
          </p:nvPr>
        </p:nvSpPr>
        <p:spPr>
          <a:xfrm>
            <a:off x="11506200" y="6475037"/>
            <a:ext cx="6096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8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90485C-8D3B-43F6-9E0F-14969686B944}" type="slidenum">
              <a:rPr lang="en-US" smtClean="0"/>
              <a:t>2</a:t>
            </a:fld>
            <a:endParaRPr lang="en-US"/>
          </a:p>
        </p:txBody>
      </p:sp>
    </p:spTree>
    <p:extLst>
      <p:ext uri="{BB962C8B-B14F-4D97-AF65-F5344CB8AC3E}">
        <p14:creationId xmlns:p14="http://schemas.microsoft.com/office/powerpoint/2010/main" val="3888475296"/>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09600" y="76200"/>
            <a:ext cx="10972800" cy="944628"/>
          </a:xfrm>
        </p:spPr>
        <p:txBody>
          <a:bodyPr>
            <a:normAutofit fontScale="90000"/>
          </a:bodyPr>
          <a:lstStyle/>
          <a:p>
            <a:r>
              <a:rPr lang="en-US"/>
              <a:t>Major Decision Regarding Expenditure </a:t>
            </a:r>
            <a:br>
              <a:rPr lang="en-US"/>
            </a:br>
            <a:r>
              <a:rPr lang="en-US"/>
              <a:t>(Minn. R. 4511.1100, subp. 1)</a:t>
            </a:r>
          </a:p>
        </p:txBody>
      </p:sp>
      <p:sp>
        <p:nvSpPr>
          <p:cNvPr id="3" name="Content Placeholder 2"/>
          <p:cNvSpPr>
            <a:spLocks noGrp="1"/>
          </p:cNvSpPr>
          <p:nvPr>
            <p:ph idx="1"/>
          </p:nvPr>
        </p:nvSpPr>
        <p:spPr/>
        <p:txBody>
          <a:bodyPr/>
          <a:lstStyle/>
          <a:p>
            <a:pPr marL="0" indent="0">
              <a:buNone/>
            </a:pPr>
            <a:r>
              <a:rPr lang="en-US"/>
              <a:t>Fact-specific question that may change based on the political subdivision involved. Advisory Op. 457 at 3. </a:t>
            </a:r>
          </a:p>
          <a:p>
            <a:pPr marL="0" indent="0">
              <a:buNone/>
            </a:pPr>
            <a:r>
              <a:rPr lang="en-US"/>
              <a:t>Non-Exhaustive definition</a:t>
            </a:r>
          </a:p>
          <a:p>
            <a:pPr lvl="1"/>
            <a:r>
              <a:rPr lang="en-US"/>
              <a:t>The development and ratification of operating and capital budgets,</a:t>
            </a:r>
          </a:p>
          <a:p>
            <a:pPr lvl="1"/>
            <a:r>
              <a:rPr lang="en-US"/>
              <a:t>Whether to apply for or accept public or private grants,</a:t>
            </a:r>
          </a:p>
          <a:p>
            <a:pPr lvl="1"/>
            <a:r>
              <a:rPr lang="en-US"/>
              <a:t>Selecting grant recipients from the political subdivision, or</a:t>
            </a:r>
          </a:p>
          <a:p>
            <a:pPr lvl="1"/>
            <a:r>
              <a:rPr lang="en-US"/>
              <a:t>Expenditures on public infrastructure to support private housing or business developments</a:t>
            </a:r>
          </a:p>
        </p:txBody>
      </p:sp>
      <p:sp>
        <p:nvSpPr>
          <p:cNvPr id="5" name="Slide Number Placeholder 5">
            <a:extLst>
              <a:ext uri="{FF2B5EF4-FFF2-40B4-BE49-F238E27FC236}">
                <a16:creationId xmlns:a16="http://schemas.microsoft.com/office/drawing/2014/main" id="{A0E22DF2-580C-AB3D-0884-D925168FD7B2}"/>
              </a:ext>
            </a:extLst>
          </p:cNvPr>
          <p:cNvSpPr txBox="1"/>
          <p:nvPr/>
        </p:nvSpPr>
        <p:spPr>
          <a:xfrm>
            <a:off x="11506200" y="6475037"/>
            <a:ext cx="6096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8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90485C-8D3B-43F6-9E0F-14969686B944}" type="slidenum">
              <a:rPr lang="en-US" smtClean="0"/>
              <a:t>20</a:t>
            </a:fld>
            <a:endParaRPr lang="en-US"/>
          </a:p>
        </p:txBody>
      </p:sp>
    </p:spTree>
    <p:extLst>
      <p:ext uri="{BB962C8B-B14F-4D97-AF65-F5344CB8AC3E}">
        <p14:creationId xmlns:p14="http://schemas.microsoft.com/office/powerpoint/2010/main" val="7636003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09600" y="76200"/>
            <a:ext cx="10972800" cy="941832"/>
          </a:xfrm>
        </p:spPr>
        <p:txBody>
          <a:bodyPr>
            <a:normAutofit fontScale="90000"/>
          </a:bodyPr>
          <a:lstStyle/>
          <a:p>
            <a:r>
              <a:rPr lang="en-US"/>
              <a:t>Major Decision Regarding Expenditure </a:t>
            </a:r>
            <a:br>
              <a:rPr lang="en-US"/>
            </a:br>
            <a:r>
              <a:rPr lang="en-US"/>
              <a:t>(Minn. R. 4511.1100)</a:t>
            </a:r>
          </a:p>
        </p:txBody>
      </p:sp>
      <p:sp>
        <p:nvSpPr>
          <p:cNvPr id="3" name="Content Placeholder 2"/>
          <p:cNvSpPr>
            <a:spLocks noGrp="1"/>
          </p:cNvSpPr>
          <p:nvPr>
            <p:ph sz="half" idx="1"/>
          </p:nvPr>
        </p:nvSpPr>
        <p:spPr/>
        <p:txBody>
          <a:bodyPr/>
          <a:lstStyle/>
          <a:p>
            <a:pPr marL="0" indent="0">
              <a:buNone/>
            </a:pPr>
            <a:r>
              <a:rPr lang="en-US"/>
              <a:t>Excludes</a:t>
            </a:r>
          </a:p>
          <a:p>
            <a:pPr lvl="1"/>
            <a:r>
              <a:rPr lang="en-US"/>
              <a:t>Purchases with public funds that were already allocated,</a:t>
            </a:r>
          </a:p>
          <a:p>
            <a:pPr lvl="1"/>
            <a:r>
              <a:rPr lang="en-US"/>
              <a:t>Collective bargaining, and</a:t>
            </a:r>
          </a:p>
          <a:p>
            <a:pPr lvl="1"/>
            <a:r>
              <a:rPr lang="en-US"/>
              <a:t>Participating in discussions with a party or a party’s representative regarding litigation between the party and the political subdivision of local official.</a:t>
            </a:r>
          </a:p>
        </p:txBody>
      </p:sp>
      <p:pic>
        <p:nvPicPr>
          <p:cNvPr id="6" name="Content Placeholder 5" descr="Invoice Payment Free Stock Photo - Public Domain Picture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7600" y="1600200"/>
            <a:ext cx="5384800" cy="3898370"/>
          </a:xfrm>
        </p:spPr>
      </p:pic>
      <p:sp>
        <p:nvSpPr>
          <p:cNvPr id="5" name="Slide Number Placeholder 5">
            <a:extLst>
              <a:ext uri="{FF2B5EF4-FFF2-40B4-BE49-F238E27FC236}">
                <a16:creationId xmlns:a16="http://schemas.microsoft.com/office/drawing/2014/main" id="{045368A2-AD51-3B59-AD26-E6371F58ACD4}"/>
              </a:ext>
            </a:extLst>
          </p:cNvPr>
          <p:cNvSpPr txBox="1"/>
          <p:nvPr/>
        </p:nvSpPr>
        <p:spPr>
          <a:xfrm>
            <a:off x="11506200" y="6475037"/>
            <a:ext cx="6096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8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90485C-8D3B-43F6-9E0F-14969686B944}" type="slidenum">
              <a:rPr lang="en-US" smtClean="0"/>
              <a:t>21</a:t>
            </a:fld>
            <a:endParaRPr lang="en-US"/>
          </a:p>
        </p:txBody>
      </p:sp>
    </p:spTree>
    <p:extLst>
      <p:ext uri="{BB962C8B-B14F-4D97-AF65-F5344CB8AC3E}">
        <p14:creationId xmlns:p14="http://schemas.microsoft.com/office/powerpoint/2010/main" val="3402943511"/>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09600" y="76200"/>
            <a:ext cx="10972800" cy="941832"/>
          </a:xfrm>
        </p:spPr>
        <p:txBody>
          <a:bodyPr>
            <a:normAutofit fontScale="90000"/>
          </a:bodyPr>
          <a:lstStyle/>
          <a:p>
            <a:r>
              <a:rPr lang="en-US"/>
              <a:t>Major Decision Regarding Expenditure </a:t>
            </a:r>
            <a:br>
              <a:rPr lang="en-US"/>
            </a:br>
            <a:r>
              <a:rPr lang="en-US"/>
              <a:t>(Minn. R. 4511.1100)</a:t>
            </a:r>
          </a:p>
        </p:txBody>
      </p:sp>
      <p:sp>
        <p:nvSpPr>
          <p:cNvPr id="3" name="Content Placeholder 2"/>
          <p:cNvSpPr>
            <a:spLocks noGrp="1"/>
          </p:cNvSpPr>
          <p:nvPr>
            <p:ph sz="half" idx="1"/>
          </p:nvPr>
        </p:nvSpPr>
        <p:spPr/>
        <p:txBody>
          <a:bodyPr/>
          <a:lstStyle/>
          <a:p>
            <a:pPr marL="0" indent="0">
              <a:buNone/>
            </a:pPr>
            <a:r>
              <a:rPr lang="en-US"/>
              <a:t>Attempting to influence a nonelected local official is lobbying if the nonelected local official may make, recommend, or vote on as a member of the political subdivision’s governing body, a major decision regarding an expenditure or investment of public money</a:t>
            </a:r>
          </a:p>
        </p:txBody>
      </p:sp>
      <p:pic>
        <p:nvPicPr>
          <p:cNvPr id="5" name="Content Placeholder 4" descr="Financial Concept, Invest Free Stock Photo - Public Domain Picture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48400" y="1600200"/>
            <a:ext cx="5029201" cy="3352800"/>
          </a:xfrm>
        </p:spPr>
      </p:pic>
      <p:sp>
        <p:nvSpPr>
          <p:cNvPr id="6" name="Slide Number Placeholder 5">
            <a:extLst>
              <a:ext uri="{FF2B5EF4-FFF2-40B4-BE49-F238E27FC236}">
                <a16:creationId xmlns:a16="http://schemas.microsoft.com/office/drawing/2014/main" id="{D9FC8624-C350-6D48-AF44-804F72B8A4BA}"/>
              </a:ext>
            </a:extLst>
          </p:cNvPr>
          <p:cNvSpPr txBox="1"/>
          <p:nvPr/>
        </p:nvSpPr>
        <p:spPr>
          <a:xfrm>
            <a:off x="11506200" y="6475037"/>
            <a:ext cx="6096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8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90485C-8D3B-43F6-9E0F-14969686B944}" type="slidenum">
              <a:rPr lang="en-US" smtClean="0"/>
              <a:t>22</a:t>
            </a:fld>
            <a:endParaRPr lang="en-US"/>
          </a:p>
        </p:txBody>
      </p:sp>
    </p:spTree>
    <p:extLst>
      <p:ext uri="{BB962C8B-B14F-4D97-AF65-F5344CB8AC3E}">
        <p14:creationId xmlns:p14="http://schemas.microsoft.com/office/powerpoint/2010/main" val="1496364732"/>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itle 4">
            <a:extLst>
              <a:ext uri="{FF2B5EF4-FFF2-40B4-BE49-F238E27FC236}">
                <a16:creationId xmlns:a16="http://schemas.microsoft.com/office/drawing/2014/main" id="{6314537E-45D3-343A-8CE6-7463FCF6BC22}"/>
              </a:ext>
            </a:extLst>
          </p:cNvPr>
          <p:cNvSpPr>
            <a:spLocks noGrp="1"/>
          </p:cNvSpPr>
          <p:nvPr>
            <p:ph type="ctrTitle"/>
          </p:nvPr>
        </p:nvSpPr>
        <p:spPr/>
        <p:txBody>
          <a:bodyPr/>
          <a:lstStyle/>
          <a:p>
            <a:r>
              <a:rPr lang="en-US"/>
              <a:t>Hypotheticals and Campaign Finance Board Opinions</a:t>
            </a:r>
          </a:p>
        </p:txBody>
      </p:sp>
      <p:sp>
        <p:nvSpPr>
          <p:cNvPr id="6" name="Subtitle 5">
            <a:extLst>
              <a:ext uri="{FF2B5EF4-FFF2-40B4-BE49-F238E27FC236}">
                <a16:creationId xmlns:a16="http://schemas.microsoft.com/office/drawing/2014/main" id="{0A96B87D-4452-6533-689E-F1523872F54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23653837"/>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Advisory Opinions </a:t>
            </a:r>
          </a:p>
        </p:txBody>
      </p:sp>
      <p:sp>
        <p:nvSpPr>
          <p:cNvPr id="3" name="Content Placeholder 2"/>
          <p:cNvSpPr>
            <a:spLocks noGrp="1"/>
          </p:cNvSpPr>
          <p:nvPr>
            <p:ph idx="1"/>
          </p:nvPr>
        </p:nvSpPr>
        <p:spPr/>
        <p:txBody>
          <a:bodyPr/>
          <a:lstStyle/>
          <a:p>
            <a:pPr marL="0" indent="0">
              <a:buNone/>
            </a:pPr>
            <a:r>
              <a:rPr lang="en-US"/>
              <a:t>Advisory Opinion 457 is particularly instructive for private municipal lawyers but also relevant to other professionals. </a:t>
            </a:r>
          </a:p>
          <a:p>
            <a:pPr marL="0" indent="0">
              <a:buNone/>
            </a:pPr>
            <a:r>
              <a:rPr lang="en-US"/>
              <a:t>Advisory Opinion 458 is relevant to business.</a:t>
            </a:r>
          </a:p>
          <a:p>
            <a:pPr marL="0" indent="0">
              <a:buNone/>
            </a:pPr>
            <a:r>
              <a:rPr lang="en-US"/>
              <a:t>Advisory opinions are generally binding on the board as to the person making or covered by the request and is a defense in a judicial proceeding brought against the person making or covered by the request</a:t>
            </a:r>
          </a:p>
          <a:p>
            <a:pPr marL="0" indent="0">
              <a:buNone/>
            </a:pPr>
            <a:endParaRPr lang="en-US">
              <a:hlinkClick r:id="rId3"/>
            </a:endParaRPr>
          </a:p>
          <a:p>
            <a:pPr marL="0" indent="0">
              <a:buNone/>
            </a:pPr>
            <a:r>
              <a:rPr lang="en-US">
                <a:hlinkClick r:id="rId3"/>
              </a:rPr>
              <a:t>https://cfb.mn.gov/citizen-resources/the-board/board-decisions/advisory-opinions/</a:t>
            </a:r>
            <a:r>
              <a:rPr lang="en-US"/>
              <a:t> </a:t>
            </a:r>
          </a:p>
        </p:txBody>
      </p:sp>
      <p:sp>
        <p:nvSpPr>
          <p:cNvPr id="5" name="Slide Number Placeholder 5">
            <a:extLst>
              <a:ext uri="{FF2B5EF4-FFF2-40B4-BE49-F238E27FC236}">
                <a16:creationId xmlns:a16="http://schemas.microsoft.com/office/drawing/2014/main" id="{D7DFF9CB-6190-C408-3397-0AEB24202635}"/>
              </a:ext>
            </a:extLst>
          </p:cNvPr>
          <p:cNvSpPr txBox="1"/>
          <p:nvPr/>
        </p:nvSpPr>
        <p:spPr>
          <a:xfrm>
            <a:off x="11506200" y="6475037"/>
            <a:ext cx="6096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8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90485C-8D3B-43F6-9E0F-14969686B944}" type="slidenum">
              <a:rPr lang="en-US" smtClean="0"/>
              <a:t>24</a:t>
            </a:fld>
            <a:endParaRPr lang="en-US"/>
          </a:p>
        </p:txBody>
      </p:sp>
    </p:spTree>
    <p:extLst>
      <p:ext uri="{BB962C8B-B14F-4D97-AF65-F5344CB8AC3E}">
        <p14:creationId xmlns:p14="http://schemas.microsoft.com/office/powerpoint/2010/main" val="1861255606"/>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Title 5"/>
          <p:cNvSpPr>
            <a:spLocks noGrp="1"/>
          </p:cNvSpPr>
          <p:nvPr>
            <p:ph type="title"/>
          </p:nvPr>
        </p:nvSpPr>
        <p:spPr/>
        <p:txBody>
          <a:bodyPr/>
          <a:lstStyle/>
          <a:p>
            <a:r>
              <a:rPr lang="en-US"/>
              <a:t>Providing Advice Solely to the Non-Profit</a:t>
            </a:r>
          </a:p>
        </p:txBody>
      </p:sp>
      <p:sp>
        <p:nvSpPr>
          <p:cNvPr id="3" name="Content Placeholder 2"/>
          <p:cNvSpPr>
            <a:spLocks noGrp="1"/>
          </p:cNvSpPr>
          <p:nvPr>
            <p:ph idx="1"/>
          </p:nvPr>
        </p:nvSpPr>
        <p:spPr/>
        <p:txBody>
          <a:bodyPr/>
          <a:lstStyle/>
          <a:p>
            <a:pPr marL="0" indent="0">
              <a:buNone/>
            </a:pPr>
            <a:r>
              <a:rPr lang="en-US"/>
              <a:t>If, in a conduit financing deal, a Public Finance Professional represents a non-profit and provides recommendations and/or encourages the non-profit to choose one method of financing over another or to move forward with a particular financing option.</a:t>
            </a:r>
          </a:p>
          <a:p>
            <a:pPr marL="0" indent="0">
              <a:buNone/>
            </a:pPr>
            <a:r>
              <a:rPr lang="en-US"/>
              <a:t>Not lobbying provided they are not assisting the non-profit in communicating with the political subdivision. </a:t>
            </a:r>
          </a:p>
        </p:txBody>
      </p:sp>
      <p:sp>
        <p:nvSpPr>
          <p:cNvPr id="2" name="Slide Number Placeholder 5">
            <a:extLst>
              <a:ext uri="{FF2B5EF4-FFF2-40B4-BE49-F238E27FC236}">
                <a16:creationId xmlns:a16="http://schemas.microsoft.com/office/drawing/2014/main" id="{282CFE68-5D9A-7359-E49D-39F54001E0E9}"/>
              </a:ext>
            </a:extLst>
          </p:cNvPr>
          <p:cNvSpPr txBox="1"/>
          <p:nvPr/>
        </p:nvSpPr>
        <p:spPr>
          <a:xfrm>
            <a:off x="11506200" y="6475037"/>
            <a:ext cx="6096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8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90485C-8D3B-43F6-9E0F-14969686B944}" type="slidenum">
              <a:rPr lang="en-US" smtClean="0"/>
              <a:t>25</a:t>
            </a:fld>
            <a:endParaRPr lang="en-US"/>
          </a:p>
        </p:txBody>
      </p:sp>
    </p:spTree>
    <p:extLst>
      <p:ext uri="{BB962C8B-B14F-4D97-AF65-F5344CB8AC3E}">
        <p14:creationId xmlns:p14="http://schemas.microsoft.com/office/powerpoint/2010/main" val="16788397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Counseling the Political Subdivision</a:t>
            </a:r>
          </a:p>
        </p:txBody>
      </p:sp>
      <p:sp>
        <p:nvSpPr>
          <p:cNvPr id="3" name="Content Placeholder 2"/>
          <p:cNvSpPr>
            <a:spLocks noGrp="1"/>
          </p:cNvSpPr>
          <p:nvPr>
            <p:ph idx="1"/>
          </p:nvPr>
        </p:nvSpPr>
        <p:spPr/>
        <p:txBody>
          <a:bodyPr/>
          <a:lstStyle/>
          <a:p>
            <a:pPr marL="0" indent="0">
              <a:buNone/>
            </a:pPr>
            <a:r>
              <a:rPr lang="en-US"/>
              <a:t>A Public Finance Professional represents the political subdivision and provides a recommendation or encourages the local elected official to choose one method of financing over another or to move forward with a particular financing that will be constructed, owned, and operated by a local non-profit. </a:t>
            </a:r>
          </a:p>
          <a:p>
            <a:pPr marL="0" indent="0">
              <a:buNone/>
            </a:pPr>
            <a:r>
              <a:rPr lang="en-US"/>
              <a:t>Not lobbying, because the Public Finance Professional is acting as an independent contractor of the political subdivision.</a:t>
            </a:r>
          </a:p>
        </p:txBody>
      </p:sp>
      <p:sp>
        <p:nvSpPr>
          <p:cNvPr id="5" name="Slide Number Placeholder 5">
            <a:extLst>
              <a:ext uri="{FF2B5EF4-FFF2-40B4-BE49-F238E27FC236}">
                <a16:creationId xmlns:a16="http://schemas.microsoft.com/office/drawing/2014/main" id="{045C3981-EF6D-18C5-2F25-000AF07E63EB}"/>
              </a:ext>
            </a:extLst>
          </p:cNvPr>
          <p:cNvSpPr txBox="1"/>
          <p:nvPr/>
        </p:nvSpPr>
        <p:spPr>
          <a:xfrm>
            <a:off x="11506200" y="6475037"/>
            <a:ext cx="6096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8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90485C-8D3B-43F6-9E0F-14969686B944}" type="slidenum">
              <a:rPr lang="en-US" smtClean="0"/>
              <a:t>26</a:t>
            </a:fld>
            <a:endParaRPr lang="en-US"/>
          </a:p>
        </p:txBody>
      </p:sp>
    </p:spTree>
    <p:extLst>
      <p:ext uri="{BB962C8B-B14F-4D97-AF65-F5344CB8AC3E}">
        <p14:creationId xmlns:p14="http://schemas.microsoft.com/office/powerpoint/2010/main" val="41708651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09600" y="228600"/>
            <a:ext cx="10972800" cy="685800"/>
          </a:xfrm>
        </p:spPr>
        <p:txBody>
          <a:bodyPr/>
          <a:lstStyle/>
          <a:p>
            <a:r>
              <a:rPr lang="en-US"/>
              <a:t>Public Finance Professional Drafting a Resolution</a:t>
            </a:r>
          </a:p>
        </p:txBody>
      </p:sp>
      <p:sp>
        <p:nvSpPr>
          <p:cNvPr id="3" name="Content Placeholder 2"/>
          <p:cNvSpPr>
            <a:spLocks noGrp="1"/>
          </p:cNvSpPr>
          <p:nvPr>
            <p:ph sz="half" idx="1"/>
          </p:nvPr>
        </p:nvSpPr>
        <p:spPr/>
        <p:txBody>
          <a:bodyPr/>
          <a:lstStyle/>
          <a:p>
            <a:pPr marL="0" lvl="0" indent="0">
              <a:buNone/>
            </a:pPr>
            <a:r>
              <a:rPr lang="en-US"/>
              <a:t>If a Public Finance Professional representing a non-profit drafts a resolution to authorize the financing or any of the financing documents that must be reviewed and approved by the local government’s elected governing board. </a:t>
            </a:r>
          </a:p>
          <a:p>
            <a:pPr marL="0" lvl="0" indent="0">
              <a:buNone/>
            </a:pPr>
            <a:r>
              <a:rPr lang="en-US"/>
              <a:t>It depends/unknown—is the Public Finance Professional communicating directly or through the client to the local government? </a:t>
            </a:r>
          </a:p>
        </p:txBody>
      </p:sp>
      <p:pic>
        <p:nvPicPr>
          <p:cNvPr id="6" name="Content Placeholder 5" descr="St. Louis Jazz Notes: Jazz this week: New Year's Eve and mor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27018" y="1600200"/>
            <a:ext cx="4525963" cy="4525963"/>
          </a:xfrm>
        </p:spPr>
      </p:pic>
      <p:sp>
        <p:nvSpPr>
          <p:cNvPr id="5" name="Slide Number Placeholder 5">
            <a:extLst>
              <a:ext uri="{FF2B5EF4-FFF2-40B4-BE49-F238E27FC236}">
                <a16:creationId xmlns:a16="http://schemas.microsoft.com/office/drawing/2014/main" id="{629F6C0C-C809-DDEF-63BE-7A171BEC05C8}"/>
              </a:ext>
            </a:extLst>
          </p:cNvPr>
          <p:cNvSpPr txBox="1"/>
          <p:nvPr/>
        </p:nvSpPr>
        <p:spPr>
          <a:xfrm>
            <a:off x="11506200" y="6475037"/>
            <a:ext cx="6096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8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90485C-8D3B-43F6-9E0F-14969686B944}" type="slidenum">
              <a:rPr lang="en-US" smtClean="0"/>
              <a:t>27</a:t>
            </a:fld>
            <a:endParaRPr lang="en-US"/>
          </a:p>
        </p:txBody>
      </p:sp>
    </p:spTree>
    <p:extLst>
      <p:ext uri="{BB962C8B-B14F-4D97-AF65-F5344CB8AC3E}">
        <p14:creationId xmlns:p14="http://schemas.microsoft.com/office/powerpoint/2010/main" val="2415069022"/>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Obtaining Host Approval</a:t>
            </a:r>
          </a:p>
        </p:txBody>
      </p:sp>
      <p:sp>
        <p:nvSpPr>
          <p:cNvPr id="3" name="Content Placeholder 2"/>
          <p:cNvSpPr>
            <a:spLocks noGrp="1"/>
          </p:cNvSpPr>
          <p:nvPr>
            <p:ph sz="half" idx="1"/>
          </p:nvPr>
        </p:nvSpPr>
        <p:spPr/>
        <p:txBody>
          <a:bodyPr/>
          <a:lstStyle/>
          <a:p>
            <a:pPr marL="0" indent="0">
              <a:buNone/>
            </a:pPr>
            <a:r>
              <a:rPr lang="en-US"/>
              <a:t>Local government is financing multiple locations of a hospital system and the government issuer must seek “host approval” in each jurisdiction where the financed project is located. Is the government issuer’s outside Public Finance Professional seeking approval from other governmental entities lobbying? </a:t>
            </a:r>
          </a:p>
          <a:p>
            <a:pPr marL="0" indent="0">
              <a:buNone/>
            </a:pPr>
            <a:r>
              <a:rPr lang="en-US"/>
              <a:t>No, unless the Public Finance Professional spends &gt;50 hours a month seeking approval from other governmental entities. </a:t>
            </a:r>
          </a:p>
        </p:txBody>
      </p:sp>
      <p:pic>
        <p:nvPicPr>
          <p:cNvPr id="8" name="Content Placeholder 7" descr="We Mourn the Death of Jeopardy’s Alex Trebek! | Tony's Thought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7600" y="1600200"/>
            <a:ext cx="5384800" cy="3028950"/>
          </a:xfrm>
        </p:spPr>
      </p:pic>
      <p:sp>
        <p:nvSpPr>
          <p:cNvPr id="4" name="Slide Number Placeholder 5">
            <a:extLst>
              <a:ext uri="{FF2B5EF4-FFF2-40B4-BE49-F238E27FC236}">
                <a16:creationId xmlns:a16="http://schemas.microsoft.com/office/drawing/2014/main" id="{8F38CAA8-AFB4-41BA-4100-B92246D80183}"/>
              </a:ext>
            </a:extLst>
          </p:cNvPr>
          <p:cNvSpPr txBox="1"/>
          <p:nvPr/>
        </p:nvSpPr>
        <p:spPr>
          <a:xfrm>
            <a:off x="11506200" y="6475037"/>
            <a:ext cx="6096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8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90485C-8D3B-43F6-9E0F-14969686B944}" type="slidenum">
              <a:rPr lang="en-US" smtClean="0"/>
              <a:t>28</a:t>
            </a:fld>
            <a:endParaRPr lang="en-US"/>
          </a:p>
        </p:txBody>
      </p:sp>
    </p:spTree>
    <p:extLst>
      <p:ext uri="{BB962C8B-B14F-4D97-AF65-F5344CB8AC3E}">
        <p14:creationId xmlns:p14="http://schemas.microsoft.com/office/powerpoint/2010/main" val="1572787785"/>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Appearing at Board Meeting</a:t>
            </a:r>
          </a:p>
        </p:txBody>
      </p:sp>
      <p:sp>
        <p:nvSpPr>
          <p:cNvPr id="3" name="Content Placeholder 2"/>
          <p:cNvSpPr>
            <a:spLocks noGrp="1"/>
          </p:cNvSpPr>
          <p:nvPr>
            <p:ph sz="half" idx="1"/>
          </p:nvPr>
        </p:nvSpPr>
        <p:spPr/>
        <p:txBody>
          <a:bodyPr/>
          <a:lstStyle/>
          <a:p>
            <a:pPr marL="0" indent="0">
              <a:buNone/>
            </a:pPr>
            <a:r>
              <a:rPr lang="en-US"/>
              <a:t>A Public Finance Professional representing the non-profit benefitting from conduit financing appears at a public meeting and presents the resolution or other documents for the consideration of the elected officials. </a:t>
            </a:r>
          </a:p>
          <a:p>
            <a:pPr marL="0" indent="0">
              <a:buNone/>
            </a:pPr>
            <a:r>
              <a:rPr lang="en-US"/>
              <a:t>Likely, yes—are they advocating for the resolution or just there to answer technical questions? </a:t>
            </a:r>
          </a:p>
        </p:txBody>
      </p:sp>
      <p:pic>
        <p:nvPicPr>
          <p:cNvPr id="6" name="Content Placeholder 5" descr="Chicago City Council Chambers | Daniel X. O'Neil | Flick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00800" y="1600200"/>
            <a:ext cx="4752811" cy="3173507"/>
          </a:xfrm>
        </p:spPr>
      </p:pic>
      <p:sp>
        <p:nvSpPr>
          <p:cNvPr id="4" name="Slide Number Placeholder 5">
            <a:extLst>
              <a:ext uri="{FF2B5EF4-FFF2-40B4-BE49-F238E27FC236}">
                <a16:creationId xmlns:a16="http://schemas.microsoft.com/office/drawing/2014/main" id="{0D72A0D4-3424-2EEC-143D-56B469558E45}"/>
              </a:ext>
            </a:extLst>
          </p:cNvPr>
          <p:cNvSpPr txBox="1"/>
          <p:nvPr/>
        </p:nvSpPr>
        <p:spPr>
          <a:xfrm>
            <a:off x="11506200" y="6475037"/>
            <a:ext cx="6096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8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90485C-8D3B-43F6-9E0F-14969686B944}" type="slidenum">
              <a:rPr lang="en-US" smtClean="0"/>
              <a:t>29</a:t>
            </a:fld>
            <a:endParaRPr lang="en-US"/>
          </a:p>
        </p:txBody>
      </p:sp>
    </p:spTree>
    <p:extLst>
      <p:ext uri="{BB962C8B-B14F-4D97-AF65-F5344CB8AC3E}">
        <p14:creationId xmlns:p14="http://schemas.microsoft.com/office/powerpoint/2010/main" val="1547753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3C79DFA-B473-4EEF-0B6A-F3D09203EC1A}"/>
              </a:ext>
            </a:extLst>
          </p:cNvPr>
          <p:cNvSpPr>
            <a:spLocks noGrp="1"/>
          </p:cNvSpPr>
          <p:nvPr>
            <p:ph type="title"/>
          </p:nvPr>
        </p:nvSpPr>
        <p:spPr/>
        <p:txBody>
          <a:bodyPr/>
          <a:lstStyle/>
          <a:p>
            <a:r>
              <a:rPr lang="en-US"/>
              <a:t>Speaker</a:t>
            </a:r>
          </a:p>
        </p:txBody>
      </p:sp>
      <p:sp>
        <p:nvSpPr>
          <p:cNvPr id="3" name="Content Placeholder 2">
            <a:extLst>
              <a:ext uri="{FF2B5EF4-FFF2-40B4-BE49-F238E27FC236}">
                <a16:creationId xmlns:a16="http://schemas.microsoft.com/office/drawing/2014/main" id="{A57928BF-5A8C-6DF1-3BE3-96C99906237D}"/>
              </a:ext>
            </a:extLst>
          </p:cNvPr>
          <p:cNvSpPr>
            <a:spLocks noGrp="1"/>
          </p:cNvSpPr>
          <p:nvPr>
            <p:ph idx="1"/>
          </p:nvPr>
        </p:nvSpPr>
        <p:spPr/>
        <p:txBody>
          <a:bodyPr/>
          <a:lstStyle/>
          <a:p>
            <a:pPr marL="0" indent="0">
              <a:lnSpc>
                <a:spcPct val="100000"/>
              </a:lnSpc>
              <a:spcBef>
                <a:spcPct val="0"/>
              </a:spcBef>
              <a:buNone/>
            </a:pPr>
            <a:endParaRPr lang="en-US" sz="2400" b="1">
              <a:latin typeface="Roboto" panose="02000000000000000000" pitchFamily="2" charset="0"/>
              <a:ea typeface="Roboto" panose="02000000000000000000" pitchFamily="2" charset="0"/>
            </a:endParaRPr>
          </a:p>
          <a:p>
            <a:pPr marL="0" indent="0">
              <a:lnSpc>
                <a:spcPct val="100000"/>
              </a:lnSpc>
              <a:spcBef>
                <a:spcPct val="0"/>
              </a:spcBef>
              <a:buNone/>
            </a:pPr>
            <a:endParaRPr lang="en-US">
              <a:latin typeface="Roboto" panose="02000000000000000000" pitchFamily="2" charset="0"/>
              <a:ea typeface="Roboto" panose="02000000000000000000" pitchFamily="2" charset="0"/>
            </a:endParaRPr>
          </a:p>
          <a:p>
            <a:pPr marL="0" indent="0">
              <a:lnSpc>
                <a:spcPct val="100000"/>
              </a:lnSpc>
              <a:spcBef>
                <a:spcPct val="0"/>
              </a:spcBef>
              <a:buNone/>
            </a:pPr>
            <a:endParaRPr lang="en-US" sz="2400" b="1">
              <a:latin typeface="Roboto" panose="02000000000000000000" pitchFamily="2" charset="0"/>
              <a:ea typeface="Roboto" panose="02000000000000000000" pitchFamily="2" charset="0"/>
            </a:endParaRPr>
          </a:p>
          <a:p>
            <a:pPr marL="0" indent="0">
              <a:lnSpc>
                <a:spcPct val="100000"/>
              </a:lnSpc>
              <a:spcBef>
                <a:spcPct val="0"/>
              </a:spcBef>
              <a:buNone/>
            </a:pPr>
            <a:endParaRPr lang="en-US">
              <a:latin typeface="Roboto" panose="02000000000000000000" pitchFamily="2" charset="0"/>
              <a:ea typeface="Roboto" panose="02000000000000000000" pitchFamily="2" charset="0"/>
            </a:endParaRPr>
          </a:p>
          <a:p>
            <a:pPr marL="0" indent="0">
              <a:lnSpc>
                <a:spcPct val="100000"/>
              </a:lnSpc>
              <a:spcBef>
                <a:spcPct val="0"/>
              </a:spcBef>
              <a:buNone/>
            </a:pPr>
            <a:endParaRPr lang="en-US" sz="2400" b="1">
              <a:latin typeface="Roboto" panose="02000000000000000000" pitchFamily="2" charset="0"/>
              <a:ea typeface="Roboto" panose="02000000000000000000" pitchFamily="2" charset="0"/>
            </a:endParaRPr>
          </a:p>
          <a:p>
            <a:pPr marL="0" indent="0">
              <a:lnSpc>
                <a:spcPct val="100000"/>
              </a:lnSpc>
              <a:spcBef>
                <a:spcPct val="0"/>
              </a:spcBef>
              <a:buNone/>
            </a:pPr>
            <a:endParaRPr lang="en-US">
              <a:latin typeface="Roboto" panose="02000000000000000000" pitchFamily="2" charset="0"/>
              <a:ea typeface="Roboto" panose="02000000000000000000" pitchFamily="2" charset="0"/>
            </a:endParaRPr>
          </a:p>
          <a:p>
            <a:pPr marL="0" indent="0">
              <a:lnSpc>
                <a:spcPct val="100000"/>
              </a:lnSpc>
              <a:spcBef>
                <a:spcPct val="0"/>
              </a:spcBef>
              <a:buNone/>
            </a:pPr>
            <a:endParaRPr lang="en-US" sz="2400" b="1">
              <a:latin typeface="Roboto" panose="02000000000000000000" pitchFamily="2" charset="0"/>
              <a:ea typeface="Roboto" panose="02000000000000000000" pitchFamily="2" charset="0"/>
            </a:endParaRPr>
          </a:p>
          <a:p>
            <a:pPr marL="0" indent="0">
              <a:lnSpc>
                <a:spcPct val="100000"/>
              </a:lnSpc>
              <a:spcBef>
                <a:spcPct val="0"/>
              </a:spcBef>
              <a:buNone/>
            </a:pPr>
            <a:endParaRPr lang="en-US">
              <a:latin typeface="Roboto" panose="02000000000000000000" pitchFamily="2" charset="0"/>
              <a:ea typeface="Roboto" panose="02000000000000000000" pitchFamily="2" charset="0"/>
            </a:endParaRPr>
          </a:p>
          <a:p>
            <a:pPr marL="0" indent="0">
              <a:lnSpc>
                <a:spcPct val="100000"/>
              </a:lnSpc>
              <a:spcBef>
                <a:spcPct val="0"/>
              </a:spcBef>
              <a:buNone/>
            </a:pPr>
            <a:r>
              <a:rPr lang="en-US" sz="2400" b="1">
                <a:latin typeface="Roboto" panose="02000000000000000000" pitchFamily="2" charset="0"/>
                <a:ea typeface="Roboto" panose="02000000000000000000" pitchFamily="2" charset="0"/>
              </a:rPr>
              <a:t>	Brian B. Bell</a:t>
            </a:r>
          </a:p>
          <a:p>
            <a:pPr marL="0" indent="0">
              <a:lnSpc>
                <a:spcPct val="100000"/>
              </a:lnSpc>
              <a:spcBef>
                <a:spcPct val="0"/>
              </a:spcBef>
              <a:buNone/>
            </a:pPr>
            <a:r>
              <a:rPr lang="en-US" sz="2400">
                <a:latin typeface="Roboto" panose="02000000000000000000" pitchFamily="2" charset="0"/>
                <a:ea typeface="Roboto" panose="02000000000000000000" pitchFamily="2" charset="0"/>
              </a:rPr>
              <a:t>	Partner</a:t>
            </a:r>
          </a:p>
          <a:p>
            <a:pPr marL="0" indent="0">
              <a:lnSpc>
                <a:spcPct val="100000"/>
              </a:lnSpc>
              <a:spcBef>
                <a:spcPct val="0"/>
              </a:spcBef>
              <a:buNone/>
            </a:pPr>
            <a:r>
              <a:rPr lang="en-US" sz="2400">
                <a:latin typeface="Roboto" panose="02000000000000000000" pitchFamily="2" charset="0"/>
                <a:ea typeface="Roboto" panose="02000000000000000000" pitchFamily="2" charset="0"/>
              </a:rPr>
              <a:t>	Dorsey &amp; Whitney LLP</a:t>
            </a:r>
          </a:p>
          <a:p>
            <a:pPr marL="0" indent="0">
              <a:buNone/>
            </a:pPr>
            <a:endParaRPr lang="en-US"/>
          </a:p>
        </p:txBody>
      </p:sp>
      <p:sp>
        <p:nvSpPr>
          <p:cNvPr id="5" name="TextBox 4">
            <a:extLst>
              <a:ext uri="{FF2B5EF4-FFF2-40B4-BE49-F238E27FC236}">
                <a16:creationId xmlns:a16="http://schemas.microsoft.com/office/drawing/2014/main" id="{B649624F-0B05-5566-884B-44B6D4C7655A}"/>
              </a:ext>
            </a:extLst>
          </p:cNvPr>
          <p:cNvSpPr txBox="1"/>
          <p:nvPr/>
        </p:nvSpPr>
        <p:spPr>
          <a:xfrm>
            <a:off x="5067300" y="1676400"/>
            <a:ext cx="6515100" cy="2308324"/>
          </a:xfrm>
          <a:prstGeom prst="rect">
            <a:avLst/>
          </a:prstGeom>
          <a:noFill/>
        </p:spPr>
        <p:txBody>
          <a:bodyPr wrap="square">
            <a:spAutoFit/>
          </a:bodyPr>
          <a:lstStyle/>
          <a:p>
            <a:pPr marL="0" indent="0">
              <a:lnSpc>
                <a:spcPct val="100000"/>
              </a:lnSpc>
              <a:spcBef>
                <a:spcPct val="0"/>
              </a:spcBef>
              <a:buNone/>
            </a:pPr>
            <a:r>
              <a:rPr lang="en-US" sz="1800" b="1">
                <a:latin typeface="Roboto" panose="02000000000000000000" pitchFamily="2" charset="0"/>
                <a:ea typeface="Roboto" panose="02000000000000000000" pitchFamily="2" charset="0"/>
              </a:rPr>
              <a:t>Brian Bell assists clients in obtaining environmental and land use permits for controversial urban development, industrial, energy, and natural resources projects. As part of this work, Brian advocates for companies before local, state, and federal regulatory bodies and on judicial review. </a:t>
            </a:r>
          </a:p>
          <a:p>
            <a:pPr marL="0" indent="0">
              <a:lnSpc>
                <a:spcPct val="100000"/>
              </a:lnSpc>
              <a:spcBef>
                <a:spcPct val="0"/>
              </a:spcBef>
              <a:buNone/>
            </a:pPr>
            <a:endParaRPr lang="en-US" sz="1800" b="1">
              <a:latin typeface="Roboto" panose="02000000000000000000" pitchFamily="2" charset="0"/>
              <a:ea typeface="Roboto" panose="02000000000000000000" pitchFamily="2" charset="0"/>
            </a:endParaRPr>
          </a:p>
          <a:p>
            <a:pPr marL="0" indent="0">
              <a:lnSpc>
                <a:spcPct val="100000"/>
              </a:lnSpc>
              <a:spcBef>
                <a:spcPct val="0"/>
              </a:spcBef>
              <a:buNone/>
            </a:pPr>
            <a:r>
              <a:rPr lang="en-US" sz="1800" b="1">
                <a:latin typeface="Roboto" panose="02000000000000000000" pitchFamily="2" charset="0"/>
                <a:ea typeface="Roboto" panose="02000000000000000000" pitchFamily="2" charset="0"/>
              </a:rPr>
              <a:t>Brian specializes in representing landowners in obtaining local land use approvals.</a:t>
            </a:r>
            <a:endParaRPr lang="en-US" sz="1400"/>
          </a:p>
        </p:txBody>
      </p:sp>
      <p:pic>
        <p:nvPicPr>
          <p:cNvPr id="7" name="Picture 6" descr="A person in a suit and tie&#10;&#10;Description automatically generated">
            <a:extLst>
              <a:ext uri="{FF2B5EF4-FFF2-40B4-BE49-F238E27FC236}">
                <a16:creationId xmlns:a16="http://schemas.microsoft.com/office/drawing/2014/main" id="{4ED13A59-7983-BA35-5DF5-26ADB19C6C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378227"/>
            <a:ext cx="2120027" cy="2906635"/>
          </a:xfrm>
          <a:prstGeom prst="rect">
            <a:avLst/>
          </a:prstGeom>
        </p:spPr>
      </p:pic>
    </p:spTree>
    <p:extLst>
      <p:ext uri="{BB962C8B-B14F-4D97-AF65-F5344CB8AC3E}">
        <p14:creationId xmlns:p14="http://schemas.microsoft.com/office/powerpoint/2010/main" val="2830010444"/>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Advisory Op. 457: Redevelopment Agreement </a:t>
            </a:r>
          </a:p>
        </p:txBody>
      </p:sp>
      <p:sp>
        <p:nvSpPr>
          <p:cNvPr id="3" name="Content Placeholder 2"/>
          <p:cNvSpPr>
            <a:spLocks noGrp="1"/>
          </p:cNvSpPr>
          <p:nvPr>
            <p:ph sz="half" idx="1"/>
          </p:nvPr>
        </p:nvSpPr>
        <p:spPr/>
        <p:txBody>
          <a:bodyPr/>
          <a:lstStyle/>
          <a:p>
            <a:pPr marL="0" indent="0">
              <a:buNone/>
            </a:pPr>
            <a:r>
              <a:rPr lang="en-US"/>
              <a:t>Negotiating a development contract with city or county planning staff on behalf of a real estate developer that requires the expenditure of public money on public infrastructure.</a:t>
            </a:r>
          </a:p>
          <a:p>
            <a:pPr marL="0" indent="0">
              <a:buNone/>
            </a:pPr>
            <a:r>
              <a:rPr lang="en-US"/>
              <a:t>Yes.</a:t>
            </a:r>
          </a:p>
        </p:txBody>
      </p:sp>
      <p:pic>
        <p:nvPicPr>
          <p:cNvPr id="8" name="Content Placeholder 7" descr="Business Agreement Free Stock Photo - Public Domain Picture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7600" y="1600200"/>
            <a:ext cx="5384800" cy="3601085"/>
          </a:xfrm>
        </p:spPr>
      </p:pic>
      <p:sp>
        <p:nvSpPr>
          <p:cNvPr id="5" name="Slide Number Placeholder 5">
            <a:extLst>
              <a:ext uri="{FF2B5EF4-FFF2-40B4-BE49-F238E27FC236}">
                <a16:creationId xmlns:a16="http://schemas.microsoft.com/office/drawing/2014/main" id="{1D49BDF7-2FE4-E091-02D2-57CE51FF10E0}"/>
              </a:ext>
            </a:extLst>
          </p:cNvPr>
          <p:cNvSpPr txBox="1"/>
          <p:nvPr/>
        </p:nvSpPr>
        <p:spPr>
          <a:xfrm>
            <a:off x="11506200" y="6475037"/>
            <a:ext cx="6096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8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90485C-8D3B-43F6-9E0F-14969686B944}" type="slidenum">
              <a:rPr lang="en-US" smtClean="0"/>
              <a:t>30</a:t>
            </a:fld>
            <a:endParaRPr lang="en-US"/>
          </a:p>
        </p:txBody>
      </p:sp>
    </p:spTree>
    <p:extLst>
      <p:ext uri="{BB962C8B-B14F-4D97-AF65-F5344CB8AC3E}">
        <p14:creationId xmlns:p14="http://schemas.microsoft.com/office/powerpoint/2010/main" val="40043244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Advisory Op. 457: Preliminary Plat</a:t>
            </a:r>
          </a:p>
        </p:txBody>
      </p:sp>
      <p:sp>
        <p:nvSpPr>
          <p:cNvPr id="3" name="Content Placeholder 2"/>
          <p:cNvSpPr>
            <a:spLocks noGrp="1"/>
          </p:cNvSpPr>
          <p:nvPr>
            <p:ph idx="1"/>
          </p:nvPr>
        </p:nvSpPr>
        <p:spPr/>
        <p:txBody>
          <a:bodyPr/>
          <a:lstStyle/>
          <a:p>
            <a:pPr marL="0" indent="0">
              <a:buNone/>
            </a:pPr>
            <a:r>
              <a:rPr lang="en-US"/>
              <a:t>Meeting with the county planning director to review a proposed preliminary plat for development of multifamily housing that will receive a grant from HUD</a:t>
            </a:r>
          </a:p>
          <a:p>
            <a:pPr marL="0" indent="0">
              <a:buNone/>
            </a:pPr>
            <a:r>
              <a:rPr lang="en-US"/>
              <a:t>Yes, assuming approval of the plat constitutes a major decision regarding the approval of public funds and it’s more than an informational meeting, it’s lobbying. </a:t>
            </a:r>
          </a:p>
        </p:txBody>
      </p:sp>
      <p:sp>
        <p:nvSpPr>
          <p:cNvPr id="4" name="Slide Number Placeholder 5">
            <a:extLst>
              <a:ext uri="{FF2B5EF4-FFF2-40B4-BE49-F238E27FC236}">
                <a16:creationId xmlns:a16="http://schemas.microsoft.com/office/drawing/2014/main" id="{ADE74A6C-A2BD-9284-3529-6270EE25D162}"/>
              </a:ext>
            </a:extLst>
          </p:cNvPr>
          <p:cNvSpPr txBox="1"/>
          <p:nvPr/>
        </p:nvSpPr>
        <p:spPr>
          <a:xfrm>
            <a:off x="11506200" y="6475037"/>
            <a:ext cx="6096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8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90485C-8D3B-43F6-9E0F-14969686B944}" type="slidenum">
              <a:rPr lang="en-US" smtClean="0"/>
              <a:t>31</a:t>
            </a:fld>
            <a:endParaRPr lang="en-US"/>
          </a:p>
        </p:txBody>
      </p:sp>
    </p:spTree>
    <p:extLst>
      <p:ext uri="{BB962C8B-B14F-4D97-AF65-F5344CB8AC3E}">
        <p14:creationId xmlns:p14="http://schemas.microsoft.com/office/powerpoint/2010/main" val="3396832773"/>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Advisory Op. 458: Engineering Firm</a:t>
            </a:r>
          </a:p>
        </p:txBody>
      </p:sp>
      <p:sp>
        <p:nvSpPr>
          <p:cNvPr id="3" name="Content Placeholder 2"/>
          <p:cNvSpPr>
            <a:spLocks noGrp="1"/>
          </p:cNvSpPr>
          <p:nvPr>
            <p:ph sz="half" idx="1"/>
          </p:nvPr>
        </p:nvSpPr>
        <p:spPr/>
        <p:txBody>
          <a:bodyPr/>
          <a:lstStyle/>
          <a:p>
            <a:pPr marL="0" indent="0">
              <a:buNone/>
            </a:pPr>
            <a:r>
              <a:rPr lang="en-US"/>
              <a:t>If a developer asks an outside engineering firm that prepared the site plan to attend the planning commission meeting and answer questions (in order to obtain approval of the site plan), does the outside engineer become a lobbyist if he or she is paid $3,000 or more for these services?</a:t>
            </a:r>
          </a:p>
          <a:p>
            <a:pPr marL="0" indent="0">
              <a:buNone/>
            </a:pPr>
            <a:r>
              <a:rPr lang="en-US"/>
              <a:t>No, assuming the engineer is just answering technical questions </a:t>
            </a:r>
          </a:p>
        </p:txBody>
      </p:sp>
      <p:pic>
        <p:nvPicPr>
          <p:cNvPr id="6" name="Content Placeholder 5" descr="Civil Engineering Technologists &amp; Technicians at My Next Mov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7600" y="1600200"/>
            <a:ext cx="5384800" cy="3028950"/>
          </a:xfrm>
        </p:spPr>
      </p:pic>
      <p:sp>
        <p:nvSpPr>
          <p:cNvPr id="4" name="Slide Number Placeholder 5">
            <a:extLst>
              <a:ext uri="{FF2B5EF4-FFF2-40B4-BE49-F238E27FC236}">
                <a16:creationId xmlns:a16="http://schemas.microsoft.com/office/drawing/2014/main" id="{A5128F52-8E43-6A4D-6B25-E82BC15C2D9F}"/>
              </a:ext>
            </a:extLst>
          </p:cNvPr>
          <p:cNvSpPr txBox="1"/>
          <p:nvPr/>
        </p:nvSpPr>
        <p:spPr>
          <a:xfrm>
            <a:off x="11506200" y="6475037"/>
            <a:ext cx="6096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8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90485C-8D3B-43F6-9E0F-14969686B944}" type="slidenum">
              <a:rPr lang="en-US" smtClean="0"/>
              <a:t>32</a:t>
            </a:fld>
            <a:endParaRPr lang="en-US"/>
          </a:p>
        </p:txBody>
      </p:sp>
    </p:spTree>
    <p:extLst>
      <p:ext uri="{BB962C8B-B14F-4D97-AF65-F5344CB8AC3E}">
        <p14:creationId xmlns:p14="http://schemas.microsoft.com/office/powerpoint/2010/main" val="24108302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fontScale="90000"/>
          </a:bodyPr>
          <a:lstStyle/>
          <a:p>
            <a:r>
              <a:rPr lang="en-US"/>
              <a:t>Advisory Op. 458: Chamber of Commerce Meeting</a:t>
            </a:r>
          </a:p>
        </p:txBody>
      </p:sp>
      <p:sp>
        <p:nvSpPr>
          <p:cNvPr id="3" name="Content Placeholder 2"/>
          <p:cNvSpPr>
            <a:spLocks noGrp="1"/>
          </p:cNvSpPr>
          <p:nvPr>
            <p:ph sz="half" idx="1"/>
          </p:nvPr>
        </p:nvSpPr>
        <p:spPr/>
        <p:txBody>
          <a:bodyPr/>
          <a:lstStyle/>
          <a:p>
            <a:pPr marL="0" indent="0">
              <a:buNone/>
            </a:pPr>
            <a:r>
              <a:rPr lang="en-US"/>
              <a:t>Executive discusses legislative proposals at a chamber of commerce board or committee meeting, urging the chamber to communicate a company’s position on a topic. </a:t>
            </a:r>
          </a:p>
          <a:p>
            <a:pPr marL="0" indent="0">
              <a:buNone/>
            </a:pPr>
            <a:r>
              <a:rPr lang="en-US"/>
              <a:t>Yes, because the executive is urging the chamber to communicate to members of the legislature proposals to amend legislation.*</a:t>
            </a:r>
          </a:p>
          <a:p>
            <a:pPr marL="0" indent="0">
              <a:buNone/>
            </a:pPr>
            <a:r>
              <a:rPr lang="en-US"/>
              <a:t>*I don’t think this survives recent legislative changes striking language that includes within the definition of lobbying “urging others to communicate with public or local officials”</a:t>
            </a:r>
          </a:p>
        </p:txBody>
      </p:sp>
      <p:pic>
        <p:nvPicPr>
          <p:cNvPr id="6" name="Content Placeholder 5" descr="Corporate Governance in EU Agencies: The Europol Case - Research leap"/>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7600" y="1600200"/>
            <a:ext cx="5384800" cy="3140011"/>
          </a:xfrm>
        </p:spPr>
      </p:pic>
      <p:sp>
        <p:nvSpPr>
          <p:cNvPr id="5" name="Slide Number Placeholder 5">
            <a:extLst>
              <a:ext uri="{FF2B5EF4-FFF2-40B4-BE49-F238E27FC236}">
                <a16:creationId xmlns:a16="http://schemas.microsoft.com/office/drawing/2014/main" id="{C98D0F4F-9F7F-B619-380D-6E309AAEFE61}"/>
              </a:ext>
            </a:extLst>
          </p:cNvPr>
          <p:cNvSpPr txBox="1"/>
          <p:nvPr/>
        </p:nvSpPr>
        <p:spPr>
          <a:xfrm>
            <a:off x="11506200" y="6475037"/>
            <a:ext cx="6096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8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90485C-8D3B-43F6-9E0F-14969686B944}" type="slidenum">
              <a:rPr lang="en-US" smtClean="0"/>
              <a:t>33</a:t>
            </a:fld>
            <a:endParaRPr lang="en-US"/>
          </a:p>
        </p:txBody>
      </p:sp>
    </p:spTree>
    <p:extLst>
      <p:ext uri="{BB962C8B-B14F-4D97-AF65-F5344CB8AC3E}">
        <p14:creationId xmlns:p14="http://schemas.microsoft.com/office/powerpoint/2010/main" val="4060438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Advisory Op. 458: Trade Mission</a:t>
            </a:r>
          </a:p>
        </p:txBody>
      </p:sp>
      <p:sp>
        <p:nvSpPr>
          <p:cNvPr id="3" name="Content Placeholder 2"/>
          <p:cNvSpPr>
            <a:spLocks noGrp="1"/>
          </p:cNvSpPr>
          <p:nvPr>
            <p:ph sz="half" idx="1"/>
          </p:nvPr>
        </p:nvSpPr>
        <p:spPr/>
        <p:txBody>
          <a:bodyPr/>
          <a:lstStyle/>
          <a:p>
            <a:pPr marL="0" indent="0">
              <a:buNone/>
            </a:pPr>
            <a:r>
              <a:rPr lang="en-US"/>
              <a:t>An executive travels with the Governor on a trade mission to a foreign country. While traveling, the executive shares information with the Governor and staff and foreign business leaders about initiatives in the State of Minnesota. The executive provides candid feedback on what legislative initiatives are working and which ones need reform.</a:t>
            </a:r>
          </a:p>
          <a:p>
            <a:pPr marL="0" indent="0">
              <a:buNone/>
            </a:pPr>
            <a:r>
              <a:rPr lang="en-US"/>
              <a:t>It depends</a:t>
            </a:r>
          </a:p>
          <a:p>
            <a:pPr lvl="1"/>
            <a:r>
              <a:rPr lang="en-US"/>
              <a:t>Is the purpose of identifying initiatives that “need reform” to influence the Governor to support legislative action?</a:t>
            </a:r>
          </a:p>
        </p:txBody>
      </p:sp>
      <p:pic>
        <p:nvPicPr>
          <p:cNvPr id="6" name="Content Placeholder 5" descr="Trip Planning Free Stock Photo - Public Domain Picture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7600" y="1600200"/>
            <a:ext cx="5384800" cy="3472074"/>
          </a:xfrm>
        </p:spPr>
      </p:pic>
      <p:sp>
        <p:nvSpPr>
          <p:cNvPr id="4" name="Slide Number Placeholder 5">
            <a:extLst>
              <a:ext uri="{FF2B5EF4-FFF2-40B4-BE49-F238E27FC236}">
                <a16:creationId xmlns:a16="http://schemas.microsoft.com/office/drawing/2014/main" id="{7DAFA1E6-40B3-2B93-4F56-B1DD0121C3DF}"/>
              </a:ext>
            </a:extLst>
          </p:cNvPr>
          <p:cNvSpPr txBox="1"/>
          <p:nvPr/>
        </p:nvSpPr>
        <p:spPr>
          <a:xfrm>
            <a:off x="11506200" y="6475037"/>
            <a:ext cx="6096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8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90485C-8D3B-43F6-9E0F-14969686B944}" type="slidenum">
              <a:rPr lang="en-US" smtClean="0"/>
              <a:t>34</a:t>
            </a:fld>
            <a:endParaRPr lang="en-US"/>
          </a:p>
        </p:txBody>
      </p:sp>
    </p:spTree>
    <p:extLst>
      <p:ext uri="{BB962C8B-B14F-4D97-AF65-F5344CB8AC3E}">
        <p14:creationId xmlns:p14="http://schemas.microsoft.com/office/powerpoint/2010/main" val="2010404106"/>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itle 4">
            <a:extLst>
              <a:ext uri="{FF2B5EF4-FFF2-40B4-BE49-F238E27FC236}">
                <a16:creationId xmlns:a16="http://schemas.microsoft.com/office/drawing/2014/main" id="{1DCFAC78-7EB3-4AF5-6F20-E12054F50D9F}"/>
              </a:ext>
            </a:extLst>
          </p:cNvPr>
          <p:cNvSpPr>
            <a:spLocks noGrp="1"/>
          </p:cNvSpPr>
          <p:nvPr>
            <p:ph type="ctrTitle"/>
          </p:nvPr>
        </p:nvSpPr>
        <p:spPr/>
        <p:txBody>
          <a:bodyPr/>
          <a:lstStyle/>
          <a:p>
            <a:r>
              <a:rPr lang="en-US"/>
              <a:t>Legislative Outlook</a:t>
            </a:r>
          </a:p>
        </p:txBody>
      </p:sp>
      <p:sp>
        <p:nvSpPr>
          <p:cNvPr id="6" name="Subtitle 5">
            <a:extLst>
              <a:ext uri="{FF2B5EF4-FFF2-40B4-BE49-F238E27FC236}">
                <a16:creationId xmlns:a16="http://schemas.microsoft.com/office/drawing/2014/main" id="{F287AB24-71B9-D7EA-0C2A-748D6101F92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41055861"/>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itle 4"/>
          <p:cNvSpPr>
            <a:spLocks noGrp="1"/>
          </p:cNvSpPr>
          <p:nvPr>
            <p:ph type="ctrTitle"/>
          </p:nvPr>
        </p:nvSpPr>
        <p:spPr/>
        <p:txBody>
          <a:bodyPr/>
          <a:lstStyle/>
          <a:p>
            <a:pPr algn="ctr"/>
            <a:r>
              <a:rPr lang="en-US"/>
              <a:t>Questions?</a:t>
            </a:r>
          </a:p>
        </p:txBody>
      </p:sp>
      <p:sp>
        <p:nvSpPr>
          <p:cNvPr id="6" name="Subtitle 5"/>
          <p:cNvSpPr>
            <a:spLocks noGrp="1"/>
          </p:cNvSpPr>
          <p:nvPr>
            <p:ph type="subTitle" idx="1"/>
          </p:nvPr>
        </p:nvSpPr>
        <p:spPr/>
        <p:txBody>
          <a:bodyPr/>
          <a:lstStyle/>
          <a:p>
            <a:endParaRPr lang="en-US"/>
          </a:p>
        </p:txBody>
      </p:sp>
      <p:sp>
        <p:nvSpPr>
          <p:cNvPr id="2" name="Slide Number Placeholder 5">
            <a:extLst>
              <a:ext uri="{FF2B5EF4-FFF2-40B4-BE49-F238E27FC236}">
                <a16:creationId xmlns:a16="http://schemas.microsoft.com/office/drawing/2014/main" id="{2DFF6C05-9B05-7CAE-B9A6-6B274B47B16C}"/>
              </a:ext>
            </a:extLst>
          </p:cNvPr>
          <p:cNvSpPr txBox="1"/>
          <p:nvPr/>
        </p:nvSpPr>
        <p:spPr>
          <a:xfrm>
            <a:off x="11506200" y="6475037"/>
            <a:ext cx="6096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8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90485C-8D3B-43F6-9E0F-14969686B944}" type="slidenum">
              <a:rPr lang="en-US" smtClean="0"/>
              <a:t>36</a:t>
            </a:fld>
            <a:endParaRPr lang="en-US"/>
          </a:p>
        </p:txBody>
      </p:sp>
      <p:sp>
        <p:nvSpPr>
          <p:cNvPr id="3" name="Rectangle 2">
            <a:extLst>
              <a:ext uri="{FF2B5EF4-FFF2-40B4-BE49-F238E27FC236}">
                <a16:creationId xmlns:a16="http://schemas.microsoft.com/office/drawing/2014/main" id="{2E528A37-A63A-1EC7-AEEC-AA8D4C14927B}"/>
              </a:ext>
            </a:extLst>
          </p:cNvPr>
          <p:cNvSpPr/>
          <p:nvPr/>
        </p:nvSpPr>
        <p:spPr>
          <a:xfrm>
            <a:off x="3962400" y="762000"/>
            <a:ext cx="457200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0255758"/>
      </p:ext>
    </p:extLst>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TextBox 8">
            <a:extLst>
              <a:ext uri="{FF2B5EF4-FFF2-40B4-BE49-F238E27FC236}">
                <a16:creationId xmlns:a16="http://schemas.microsoft.com/office/drawing/2014/main" id="{551543E8-6477-4114-86C4-1F94B46AB704}"/>
              </a:ext>
            </a:extLst>
          </p:cNvPr>
          <p:cNvSpPr txBox="1"/>
          <p:nvPr/>
        </p:nvSpPr>
        <p:spPr>
          <a:xfrm>
            <a:off x="609600" y="3863876"/>
            <a:ext cx="10972800" cy="2308324"/>
          </a:xfrm>
          <a:prstGeom prst="rect">
            <a:avLst/>
          </a:prstGeom>
          <a:noFill/>
        </p:spPr>
        <p:txBody>
          <a:bodyPr wrap="square" rtlCol="0">
            <a:spAutoFit/>
          </a:bodyPr>
          <a:lstStyle/>
          <a:p>
            <a:pPr algn="ctr"/>
            <a:r>
              <a:rPr lang="en-US" sz="2400" b="1">
                <a:latin typeface="Roboto" panose="02000000000000000000" pitchFamily="2" charset="0"/>
                <a:ea typeface="Roboto" panose="02000000000000000000" pitchFamily="2" charset="0"/>
              </a:rPr>
              <a:t>Brian B. Bell</a:t>
            </a:r>
          </a:p>
          <a:p>
            <a:pPr algn="ctr"/>
            <a:r>
              <a:rPr lang="en-US" sz="2400">
                <a:latin typeface="Roboto" panose="02000000000000000000" pitchFamily="2" charset="0"/>
                <a:ea typeface="Roboto" panose="02000000000000000000" pitchFamily="2" charset="0"/>
              </a:rPr>
              <a:t>Partner</a:t>
            </a:r>
          </a:p>
          <a:p>
            <a:pPr algn="ctr"/>
            <a:r>
              <a:rPr lang="en-US" sz="2400">
                <a:latin typeface="Roboto" panose="02000000000000000000" pitchFamily="2" charset="0"/>
                <a:ea typeface="Roboto" panose="02000000000000000000" pitchFamily="2" charset="0"/>
              </a:rPr>
              <a:t>Dorsey &amp; Whitney LLP</a:t>
            </a:r>
          </a:p>
          <a:p>
            <a:pPr algn="ctr"/>
            <a:r>
              <a:rPr lang="en-US" sz="2400">
                <a:latin typeface="Roboto" panose="02000000000000000000" pitchFamily="2" charset="0"/>
                <a:ea typeface="Roboto" panose="02000000000000000000" pitchFamily="2" charset="0"/>
              </a:rPr>
              <a:t>Minneapolis</a:t>
            </a:r>
          </a:p>
          <a:p>
            <a:pPr algn="ctr"/>
            <a:r>
              <a:rPr lang="en-US" sz="2400">
                <a:latin typeface="Roboto" panose="02000000000000000000" pitchFamily="2" charset="0"/>
                <a:ea typeface="Roboto" panose="02000000000000000000" pitchFamily="2" charset="0"/>
              </a:rPr>
              <a:t>(612) 492-6178</a:t>
            </a:r>
          </a:p>
          <a:p>
            <a:pPr algn="ctr"/>
            <a:r>
              <a:rPr lang="en-US" sz="2400">
                <a:latin typeface="Roboto" panose="02000000000000000000" pitchFamily="2" charset="0"/>
                <a:ea typeface="Roboto" panose="02000000000000000000" pitchFamily="2" charset="0"/>
              </a:rPr>
              <a:t>bell.brian@dorsey.com</a:t>
            </a:r>
          </a:p>
        </p:txBody>
      </p:sp>
      <p:sp>
        <p:nvSpPr>
          <p:cNvPr id="2" name="Slide Number Placeholder 5">
            <a:extLst>
              <a:ext uri="{FF2B5EF4-FFF2-40B4-BE49-F238E27FC236}">
                <a16:creationId xmlns:a16="http://schemas.microsoft.com/office/drawing/2014/main" id="{E7AE06B5-00D4-3781-A760-31231C06E230}"/>
              </a:ext>
            </a:extLst>
          </p:cNvPr>
          <p:cNvSpPr txBox="1"/>
          <p:nvPr/>
        </p:nvSpPr>
        <p:spPr>
          <a:xfrm>
            <a:off x="11506200" y="6475037"/>
            <a:ext cx="6096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8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90485C-8D3B-43F6-9E0F-14969686B944}" type="slidenum">
              <a:rPr lang="en-US" smtClean="0"/>
              <a:t>37</a:t>
            </a:fld>
            <a:endParaRPr lang="en-US"/>
          </a:p>
        </p:txBody>
      </p:sp>
      <p:sp>
        <p:nvSpPr>
          <p:cNvPr id="3" name="Rectangle 2">
            <a:extLst>
              <a:ext uri="{FF2B5EF4-FFF2-40B4-BE49-F238E27FC236}">
                <a16:creationId xmlns:a16="http://schemas.microsoft.com/office/drawing/2014/main" id="{74BE856A-55C4-9C00-C563-266E95E3BF32}"/>
              </a:ext>
            </a:extLst>
          </p:cNvPr>
          <p:cNvSpPr/>
          <p:nvPr/>
        </p:nvSpPr>
        <p:spPr>
          <a:xfrm>
            <a:off x="3962400" y="762000"/>
            <a:ext cx="457200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a:t>Contact Info.</a:t>
            </a:r>
          </a:p>
        </p:txBody>
      </p:sp>
      <p:pic>
        <p:nvPicPr>
          <p:cNvPr id="11" name="Content Placeholder 10" descr="A person in a suit and tie&#10;&#10;Description automatically generated">
            <a:extLst>
              <a:ext uri="{FF2B5EF4-FFF2-40B4-BE49-F238E27FC236}">
                <a16:creationId xmlns:a16="http://schemas.microsoft.com/office/drawing/2014/main" id="{E2263E65-05BB-5EAF-3E5A-24D377230E3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139994" y="1242439"/>
            <a:ext cx="1912011" cy="2621437"/>
          </a:xfrm>
        </p:spPr>
      </p:pic>
    </p:spTree>
    <p:extLst>
      <p:ext uri="{BB962C8B-B14F-4D97-AF65-F5344CB8AC3E}">
        <p14:creationId xmlns:p14="http://schemas.microsoft.com/office/powerpoint/2010/main" val="1891294858"/>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3A27B85-E064-A2F5-66EF-2D6CDB9EF430}"/>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7F5C473F-B67E-B233-E5B0-1ABEE071AC1B}"/>
              </a:ext>
            </a:extLst>
          </p:cNvPr>
          <p:cNvSpPr>
            <a:spLocks noGrp="1"/>
          </p:cNvSpPr>
          <p:nvPr>
            <p:ph idx="1"/>
          </p:nvPr>
        </p:nvSpPr>
        <p:spPr/>
        <p:txBody>
          <a:bodyPr/>
          <a:lstStyle/>
          <a:p>
            <a:pPr marL="457200" indent="-457200">
              <a:buFont typeface="+mj-lt"/>
              <a:buAutoNum type="arabicPeriod"/>
            </a:pPr>
            <a:r>
              <a:rPr lang="en-US"/>
              <a:t>Statutory expansion of activities defined as lobbying</a:t>
            </a:r>
          </a:p>
          <a:p>
            <a:pPr marL="457200" indent="-457200">
              <a:buFont typeface="+mj-lt"/>
              <a:buAutoNum type="arabicPeriod"/>
            </a:pPr>
            <a:r>
              <a:rPr lang="en-US"/>
              <a:t>Rulemaking to implement expanded definition</a:t>
            </a:r>
          </a:p>
          <a:p>
            <a:pPr marL="457200" indent="-457200">
              <a:buFont typeface="+mj-lt"/>
              <a:buAutoNum type="arabicPeriod"/>
            </a:pPr>
            <a:r>
              <a:rPr lang="en-US"/>
              <a:t>Hypotheticals relevant to public finance professionals</a:t>
            </a:r>
          </a:p>
          <a:p>
            <a:pPr marL="457200" indent="-457200">
              <a:buFont typeface="+mj-lt"/>
              <a:buAutoNum type="arabicPeriod"/>
            </a:pPr>
            <a:r>
              <a:rPr lang="en-US"/>
              <a:t>Legislative outlook</a:t>
            </a:r>
          </a:p>
          <a:p>
            <a:pPr marL="457200" indent="-457200">
              <a:buFont typeface="+mj-lt"/>
              <a:buAutoNum type="arabicPeriod"/>
            </a:pPr>
            <a:r>
              <a:rPr lang="en-US"/>
              <a:t>Questions</a:t>
            </a:r>
          </a:p>
        </p:txBody>
      </p:sp>
    </p:spTree>
    <p:extLst>
      <p:ext uri="{BB962C8B-B14F-4D97-AF65-F5344CB8AC3E}">
        <p14:creationId xmlns:p14="http://schemas.microsoft.com/office/powerpoint/2010/main" val="319972485"/>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itle 4"/>
          <p:cNvSpPr>
            <a:spLocks noGrp="1"/>
          </p:cNvSpPr>
          <p:nvPr>
            <p:ph type="ctrTitle"/>
          </p:nvPr>
        </p:nvSpPr>
        <p:spPr/>
        <p:txBody>
          <a:bodyPr/>
          <a:lstStyle/>
          <a:p>
            <a:r>
              <a:rPr lang="en-US"/>
              <a:t>Expansion of Activities Considered Lobbying of Local Governments</a:t>
            </a:r>
          </a:p>
        </p:txBody>
      </p:sp>
      <p:sp>
        <p:nvSpPr>
          <p:cNvPr id="6" name="Subtitle 5"/>
          <p:cNvSpPr>
            <a:spLocks noGrp="1"/>
          </p:cNvSpPr>
          <p:nvPr>
            <p:ph type="subTitle" idx="1"/>
          </p:nvPr>
        </p:nvSpPr>
        <p:spPr/>
        <p:txBody>
          <a:bodyPr/>
          <a:lstStyle/>
          <a:p>
            <a:endParaRPr lang="en-US"/>
          </a:p>
        </p:txBody>
      </p:sp>
      <p:sp>
        <p:nvSpPr>
          <p:cNvPr id="2" name="Slide Number Placeholder 5">
            <a:extLst>
              <a:ext uri="{FF2B5EF4-FFF2-40B4-BE49-F238E27FC236}">
                <a16:creationId xmlns:a16="http://schemas.microsoft.com/office/drawing/2014/main" id="{B66A2C09-3D94-5FA1-9FA1-2760E9A309B8}"/>
              </a:ext>
            </a:extLst>
          </p:cNvPr>
          <p:cNvSpPr txBox="1"/>
          <p:nvPr/>
        </p:nvSpPr>
        <p:spPr>
          <a:xfrm>
            <a:off x="11506200" y="6475037"/>
            <a:ext cx="6096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8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90485C-8D3B-43F6-9E0F-14969686B944}" type="slidenum">
              <a:rPr lang="en-US" smtClean="0"/>
              <a:t>5</a:t>
            </a:fld>
            <a:endParaRPr lang="en-US"/>
          </a:p>
        </p:txBody>
      </p:sp>
      <p:sp>
        <p:nvSpPr>
          <p:cNvPr id="3" name="Rectangle 2">
            <a:extLst>
              <a:ext uri="{FF2B5EF4-FFF2-40B4-BE49-F238E27FC236}">
                <a16:creationId xmlns:a16="http://schemas.microsoft.com/office/drawing/2014/main" id="{DD9D6364-0D8D-FBAD-AFE3-AEA282AEBE49}"/>
              </a:ext>
            </a:extLst>
          </p:cNvPr>
          <p:cNvSpPr/>
          <p:nvPr/>
        </p:nvSpPr>
        <p:spPr>
          <a:xfrm>
            <a:off x="3962400" y="762000"/>
            <a:ext cx="4572000" cy="76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3588944"/>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itle 3">
            <a:extLst>
              <a:ext uri="{FF2B5EF4-FFF2-40B4-BE49-F238E27FC236}">
                <a16:creationId xmlns:a16="http://schemas.microsoft.com/office/drawing/2014/main" id="{968D1543-FE90-5484-0681-2E4B8B0F64AC}"/>
              </a:ext>
            </a:extLst>
          </p:cNvPr>
          <p:cNvSpPr>
            <a:spLocks noGrp="1"/>
          </p:cNvSpPr>
          <p:nvPr>
            <p:ph type="title"/>
          </p:nvPr>
        </p:nvSpPr>
        <p:spPr>
          <a:xfrm>
            <a:off x="609600" y="228600"/>
            <a:ext cx="10972800" cy="762000"/>
          </a:xfrm>
        </p:spPr>
        <p:txBody>
          <a:bodyPr>
            <a:noAutofit/>
          </a:bodyPr>
          <a:lstStyle/>
          <a:p>
            <a:r>
              <a:rPr lang="en-US" sz="2800"/>
              <a:t>Thresholds for All Hired Lobbyists (Minn. Stat. § 10A.01, subd. 21)</a:t>
            </a:r>
          </a:p>
        </p:txBody>
      </p:sp>
      <p:sp>
        <p:nvSpPr>
          <p:cNvPr id="5" name="Content Placeholder 4">
            <a:extLst>
              <a:ext uri="{FF2B5EF4-FFF2-40B4-BE49-F238E27FC236}">
                <a16:creationId xmlns:a16="http://schemas.microsoft.com/office/drawing/2014/main" id="{097CC3A1-CA3A-B848-34FA-4AC18A6FB3F0}"/>
              </a:ext>
            </a:extLst>
          </p:cNvPr>
          <p:cNvSpPr>
            <a:spLocks noGrp="1"/>
          </p:cNvSpPr>
          <p:nvPr>
            <p:ph idx="1"/>
          </p:nvPr>
        </p:nvSpPr>
        <p:spPr/>
        <p:txBody>
          <a:bodyPr/>
          <a:lstStyle/>
          <a:p>
            <a:r>
              <a:rPr lang="en-US"/>
              <a:t>Engaged for pay or other consideration of more than $3,000 </a:t>
            </a:r>
            <a:r>
              <a:rPr lang="en-US" i="1"/>
              <a:t>from all sources </a:t>
            </a:r>
            <a:r>
              <a:rPr lang="en-US"/>
              <a:t>in a year</a:t>
            </a:r>
          </a:p>
          <a:p>
            <a:r>
              <a:rPr lang="en-US"/>
              <a:t>Purpose of attempting to influence legislative or administrative action, or the official action of a political subdivision by communicating</a:t>
            </a:r>
            <a:r>
              <a:rPr lang="en-US" i="1"/>
              <a:t> </a:t>
            </a:r>
            <a:r>
              <a:rPr lang="en-US"/>
              <a:t>with public or local officials</a:t>
            </a:r>
            <a:endParaRPr lang="en-US" i="1"/>
          </a:p>
          <a:p>
            <a:endParaRPr lang="en-US"/>
          </a:p>
        </p:txBody>
      </p:sp>
    </p:spTree>
    <p:extLst>
      <p:ext uri="{BB962C8B-B14F-4D97-AF65-F5344CB8AC3E}">
        <p14:creationId xmlns:p14="http://schemas.microsoft.com/office/powerpoint/2010/main" val="1264918239"/>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C13E360-CCE0-894E-1A79-1D14463FCF89}"/>
              </a:ext>
            </a:extLst>
          </p:cNvPr>
          <p:cNvSpPr>
            <a:spLocks noGrp="1"/>
          </p:cNvSpPr>
          <p:nvPr>
            <p:ph type="title"/>
          </p:nvPr>
        </p:nvSpPr>
        <p:spPr/>
        <p:txBody>
          <a:bodyPr>
            <a:noAutofit/>
          </a:bodyPr>
          <a:lstStyle/>
          <a:p>
            <a:r>
              <a:rPr lang="en-US" sz="2800"/>
              <a:t>Thresholds for Lobbyists (Minn. Stat. § 10A.01, subd. 21)</a:t>
            </a:r>
          </a:p>
        </p:txBody>
      </p:sp>
      <p:sp>
        <p:nvSpPr>
          <p:cNvPr id="3" name="Content Placeholder 2">
            <a:extLst>
              <a:ext uri="{FF2B5EF4-FFF2-40B4-BE49-F238E27FC236}">
                <a16:creationId xmlns:a16="http://schemas.microsoft.com/office/drawing/2014/main" id="{ACF9819F-9486-E3B4-1476-C5C77908C5F0}"/>
              </a:ext>
            </a:extLst>
          </p:cNvPr>
          <p:cNvSpPr>
            <a:spLocks noGrp="1"/>
          </p:cNvSpPr>
          <p:nvPr>
            <p:ph idx="1"/>
          </p:nvPr>
        </p:nvSpPr>
        <p:spPr/>
        <p:txBody>
          <a:bodyPr/>
          <a:lstStyle/>
          <a:p>
            <a:r>
              <a:rPr lang="en-US"/>
              <a:t>Excludes nonelected local officials or employees of a political subdivision unless than spend &gt;50 hours a month lobbying a political subdivision </a:t>
            </a:r>
            <a:r>
              <a:rPr lang="en-US" i="1"/>
              <a:t>other</a:t>
            </a:r>
            <a:r>
              <a:rPr lang="en-US"/>
              <a:t> than the political subdivision employing the official or employee . </a:t>
            </a:r>
          </a:p>
          <a:p>
            <a:r>
              <a:rPr lang="en-US"/>
              <a:t>2024 legislation defines “employee of a political subdivision” to include an individual “employed by a business that has contracted with the political subdivision to provide legal counsel, professional services, or policy recommendations to the political subdivision.” Minn. R. 4511.0100, subp. 4. </a:t>
            </a:r>
          </a:p>
          <a:p>
            <a:endParaRPr lang="en-US"/>
          </a:p>
        </p:txBody>
      </p:sp>
    </p:spTree>
    <p:extLst>
      <p:ext uri="{BB962C8B-B14F-4D97-AF65-F5344CB8AC3E}">
        <p14:creationId xmlns:p14="http://schemas.microsoft.com/office/powerpoint/2010/main" val="4179179222"/>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itle 4"/>
          <p:cNvSpPr>
            <a:spLocks noGrp="1"/>
          </p:cNvSpPr>
          <p:nvPr>
            <p:ph type="title"/>
          </p:nvPr>
        </p:nvSpPr>
        <p:spPr/>
        <p:txBody>
          <a:bodyPr/>
          <a:lstStyle/>
          <a:p>
            <a:r>
              <a:rPr lang="en-US"/>
              <a:t>Local Government Lobbying: Pre-2024</a:t>
            </a:r>
          </a:p>
        </p:txBody>
      </p:sp>
      <p:sp>
        <p:nvSpPr>
          <p:cNvPr id="6" name="Content Placeholder 5"/>
          <p:cNvSpPr>
            <a:spLocks noGrp="1"/>
          </p:cNvSpPr>
          <p:nvPr>
            <p:ph sz="half" idx="1"/>
          </p:nvPr>
        </p:nvSpPr>
        <p:spPr/>
        <p:txBody>
          <a:bodyPr/>
          <a:lstStyle/>
          <a:p>
            <a:pPr marL="0" indent="0">
              <a:buNone/>
            </a:pPr>
            <a:r>
              <a:rPr lang="en-US"/>
              <a:t>Lobbyist includes individual paid to attempt to influence “the official action of a metropolitan governmental unit.”</a:t>
            </a:r>
          </a:p>
          <a:p>
            <a:pPr marL="0" indent="0">
              <a:buNone/>
            </a:pPr>
            <a:r>
              <a:rPr lang="en-US"/>
              <a:t>“Metropolitan governmental unit”</a:t>
            </a:r>
          </a:p>
          <a:p>
            <a:pPr lvl="1"/>
            <a:r>
              <a:rPr lang="en-US"/>
              <a:t>Seven counties in metro area</a:t>
            </a:r>
          </a:p>
          <a:p>
            <a:pPr lvl="1"/>
            <a:r>
              <a:rPr lang="en-US"/>
              <a:t>Metro city with a population exceeding 50,000 </a:t>
            </a:r>
          </a:p>
          <a:p>
            <a:pPr lvl="1"/>
            <a:r>
              <a:rPr lang="en-US"/>
              <a:t>Metropolitan Council and other metropolitan agencies (e.g., Metropolitan Airports Commission)</a:t>
            </a:r>
          </a:p>
          <a:p>
            <a:pPr marL="0" indent="0">
              <a:buNone/>
            </a:pPr>
            <a:r>
              <a:rPr lang="en-US"/>
              <a:t>No definition of “official action of a metropolitan government unit”</a:t>
            </a:r>
          </a:p>
        </p:txBody>
      </p:sp>
      <p:pic>
        <p:nvPicPr>
          <p:cNvPr id="8" name="Content Placeholder 7" descr="Twin Cities é o melhor lugar para viver em os EUA, segundo lista"/>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97600" y="1600200"/>
            <a:ext cx="5384800" cy="3516947"/>
          </a:xfrm>
        </p:spPr>
      </p:pic>
      <p:sp>
        <p:nvSpPr>
          <p:cNvPr id="2" name="Slide Number Placeholder 5">
            <a:extLst>
              <a:ext uri="{FF2B5EF4-FFF2-40B4-BE49-F238E27FC236}">
                <a16:creationId xmlns:a16="http://schemas.microsoft.com/office/drawing/2014/main" id="{2986B448-4D41-251C-3475-9593EE5AAB0D}"/>
              </a:ext>
            </a:extLst>
          </p:cNvPr>
          <p:cNvSpPr txBox="1"/>
          <p:nvPr/>
        </p:nvSpPr>
        <p:spPr>
          <a:xfrm>
            <a:off x="11506200" y="6475037"/>
            <a:ext cx="6096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8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90485C-8D3B-43F6-9E0F-14969686B944}" type="slidenum">
              <a:rPr lang="en-US" smtClean="0"/>
              <a:t>8</a:t>
            </a:fld>
            <a:endParaRPr lang="en-US"/>
          </a:p>
        </p:txBody>
      </p:sp>
    </p:spTree>
    <p:extLst>
      <p:ext uri="{BB962C8B-B14F-4D97-AF65-F5344CB8AC3E}">
        <p14:creationId xmlns:p14="http://schemas.microsoft.com/office/powerpoint/2010/main" val="23975783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childTnLst>
                          </p:cTn>
                        </p:par>
                      </p:childTnLst>
                    </p:cTn>
                  </p:par>
                  <p:par>
                    <p:cTn id="22" fill="hold" nodeType="clickPar">
                      <p:stCondLst>
                        <p:cond delay="indefinite"/>
                      </p:stCondLst>
                      <p:childTnLst>
                        <p:par>
                          <p:cTn id="23" fill="hold" nodeType="after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a:t>Local Government Lobbying: Two Changes</a:t>
            </a:r>
          </a:p>
        </p:txBody>
      </p:sp>
      <p:sp>
        <p:nvSpPr>
          <p:cNvPr id="3" name="Content Placeholder 2"/>
          <p:cNvSpPr>
            <a:spLocks noGrp="1"/>
          </p:cNvSpPr>
          <p:nvPr>
            <p:ph idx="1"/>
          </p:nvPr>
        </p:nvSpPr>
        <p:spPr/>
        <p:txBody>
          <a:bodyPr/>
          <a:lstStyle/>
          <a:p>
            <a:pPr marL="0" indent="0">
              <a:buNone/>
            </a:pPr>
            <a:r>
              <a:rPr lang="en-US"/>
              <a:t>Expanded to include all political subdivisions*</a:t>
            </a:r>
          </a:p>
          <a:p>
            <a:pPr marL="0" indent="0">
              <a:buNone/>
            </a:pPr>
            <a:r>
              <a:rPr lang="en-US"/>
              <a:t>Defined “official action” </a:t>
            </a:r>
          </a:p>
          <a:p>
            <a:endParaRPr lang="en-US"/>
          </a:p>
          <a:p>
            <a:pPr marL="0" indent="0">
              <a:buNone/>
            </a:pPr>
            <a:r>
              <a:rPr lang="en-US" i="1"/>
              <a:t>* Delayed until 2025</a:t>
            </a:r>
          </a:p>
        </p:txBody>
      </p:sp>
      <p:sp>
        <p:nvSpPr>
          <p:cNvPr id="5" name="Slide Number Placeholder 5">
            <a:extLst>
              <a:ext uri="{FF2B5EF4-FFF2-40B4-BE49-F238E27FC236}">
                <a16:creationId xmlns:a16="http://schemas.microsoft.com/office/drawing/2014/main" id="{D9C1D1B7-E6E7-87BF-8C42-3D3F9AEB9C9F}"/>
              </a:ext>
            </a:extLst>
          </p:cNvPr>
          <p:cNvSpPr txBox="1"/>
          <p:nvPr/>
        </p:nvSpPr>
        <p:spPr>
          <a:xfrm>
            <a:off x="11506200" y="6475037"/>
            <a:ext cx="6096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8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90485C-8D3B-43F6-9E0F-14969686B944}" type="slidenum">
              <a:rPr lang="en-US" smtClean="0"/>
              <a:t>9</a:t>
            </a:fld>
            <a:endParaRPr lang="en-US"/>
          </a:p>
        </p:txBody>
      </p:sp>
    </p:spTree>
    <p:extLst>
      <p:ext uri="{BB962C8B-B14F-4D97-AF65-F5344CB8AC3E}">
        <p14:creationId xmlns:p14="http://schemas.microsoft.com/office/powerpoint/2010/main" val="3961389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S_NET" val="4.0.30319.42000"/>
  <p:tag name="AS_OS" val="Microsoft Windows NT 10.0.19045.0"/>
  <p:tag name="AS_RELEASE_DATE" val="2021.03.14"/>
  <p:tag name="AS_TITLE" val="Aspose.Slides for .NET 4.0 Client Profile"/>
  <p:tag name="AS_VERSION" val="21.3"/>
</p:tagLst>
</file>

<file path=ppt/theme/theme1.xml><?xml version="1.0" encoding="utf-8"?>
<a:theme xmlns:r="http://schemas.openxmlformats.org/officeDocument/2006/relationships" xmlns:a="http://schemas.openxmlformats.org/drawingml/2006/main" name="dorsey_branded">
  <a:themeElements>
    <a:clrScheme name="Custom 1">
      <a:dk1>
        <a:sysClr val="windowText" lastClr="000000"/>
      </a:dk1>
      <a:lt1>
        <a:sysClr val="window" lastClr="FFFFFF"/>
      </a:lt1>
      <a:dk2>
        <a:srgbClr val="1F497D"/>
      </a:dk2>
      <a:lt2>
        <a:srgbClr val="EEECE1"/>
      </a:lt2>
      <a:accent1>
        <a:srgbClr val="00A1DF"/>
      </a:accent1>
      <a:accent2>
        <a:srgbClr val="E3B000"/>
      </a:accent2>
      <a:accent3>
        <a:srgbClr val="085087"/>
      </a:accent3>
      <a:accent4>
        <a:srgbClr val="C15727"/>
      </a:accent4>
      <a:accent5>
        <a:srgbClr val="73984A"/>
      </a:accent5>
      <a:accent6>
        <a:srgbClr val="662414"/>
      </a:accent6>
      <a:hlink>
        <a:srgbClr val="1F497D"/>
      </a:hlink>
      <a:folHlink>
        <a:srgbClr val="800080"/>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name="Dorsey_WIDE_template.pptx" id="{833CD0EF-64CA-45DE-A7DE-F5D82AE6AF1F}" vid="{DE8B6A1D-FAAE-4E94-A7C2-7A68349D4CA7}"/>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Template>Dorsey_WIDE_template</Template>
  <Company/>
  <PresentationFormat>Widescreen</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21.0300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1601-01-01T00:00:00.000</cp:lastPrinted>
  <dcterms:created xsi:type="dcterms:W3CDTF">1601-01-01T00:00:00Z</dcterms:created>
  <dcterms:modified xsi:type="dcterms:W3CDTF">1601-01-01T00:00:00Z</dcterms:modified>
</cp:coreProperties>
</file>

<file path=docProps/custom.xml><?xml version="1.0" encoding="utf-8"?>
<Properties xmlns:vt="http://schemas.openxmlformats.org/officeDocument/2006/docPropsVTypes" xmlns="http://schemas.openxmlformats.org/officeDocument/2006/custom-properties"/>
</file>